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notesSlides/_rels/notesSlide25.xml.rels" ContentType="application/vnd.openxmlformats-package.relationships+xml"/>
  <Override PartName="/ppt/notesSlides/_rels/notesSlide2.xml.rels" ContentType="application/vnd.openxmlformats-package.relationships+xml"/>
  <Override PartName="/ppt/notesSlides/_rels/notesSlide6.xml.rels" ContentType="application/vnd.openxmlformats-package.relationships+xml"/>
  <Override PartName="/ppt/notesSlides/_rels/notesSlide8.xml.rels" ContentType="application/vnd.openxmlformats-package.relationships+xml"/>
  <Override PartName="/ppt/notesSlides/_rels/notesSlide1.xml.rels" ContentType="application/vnd.openxmlformats-package.relationships+xml"/>
  <Override PartName="/ppt/notesSlides/_rels/notesSlide9.xml.rels" ContentType="application/vnd.openxmlformats-package.relationships+xml"/>
  <Override PartName="/ppt/notesSlides/_rels/notesSlide23.xml.rels" ContentType="application/vnd.openxmlformats-package.relationships+xml"/>
  <Override PartName="/ppt/notesSlides/notesSlide2.xml" ContentType="application/vnd.openxmlformats-officedocument.presentationml.notesSlide+xml"/>
  <Override PartName="/ppt/notesSlides/notesSlide9.xml" ContentType="application/vnd.openxmlformats-officedocument.presentationml.notesSlide+xml"/>
  <Override PartName="/ppt/notesSlides/notesSlide23.xml" ContentType="application/vnd.openxmlformats-officedocument.presentationml.notesSlide+xml"/>
  <Override PartName="/ppt/notesSlides/notesSlide1.xml" ContentType="application/vnd.openxmlformats-officedocument.presentationml.notesSlide+xml"/>
  <Override PartName="/ppt/notesSlides/notesSlide8.xml" ContentType="application/vnd.openxmlformats-officedocument.presentationml.notesSlide+xml"/>
  <Override PartName="/ppt/notesSlides/notesSlide25.xml" ContentType="application/vnd.openxmlformats-officedocument.presentationml.notesSlide+xml"/>
  <Override PartName="/ppt/notesSlides/notesSlide6.xml" ContentType="application/vnd.openxmlformats-officedocument.presentationml.notesSlide+xml"/>
  <Override PartName="/ppt/media/image14.png" ContentType="image/png"/>
  <Override PartName="/ppt/media/image12.png" ContentType="image/png"/>
  <Override PartName="/ppt/media/image10.jpeg" ContentType="image/jpeg"/>
  <Override PartName="/ppt/media/image9.png" ContentType="image/png"/>
  <Override PartName="/ppt/media/image8.png" ContentType="image/png"/>
  <Override PartName="/ppt/media/image7.png" ContentType="image/png"/>
  <Override PartName="/ppt/media/image13.jpeg" ContentType="image/jpeg"/>
  <Override PartName="/ppt/media/image2.png" ContentType="image/png"/>
  <Override PartName="/ppt/media/image15.png" ContentType="image/png"/>
  <Override PartName="/ppt/media/image1.png" ContentType="image/png"/>
  <Override PartName="/ppt/media/image11.png" ContentType="image/png"/>
  <Override PartName="/ppt/media/image3.jpeg" ContentType="image/jpeg"/>
  <Override PartName="/ppt/media/image4.png" ContentType="image/png"/>
  <Override PartName="/ppt/media/image5.jpeg" ContentType="image/jpeg"/>
  <Override PartName="/ppt/media/image6.png" ContentType="image/png"/>
  <Override PartName="/ppt/slideMasters/slideMaster5.xml" ContentType="application/vnd.openxmlformats-officedocument.presentationml.slideMaster+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slideLayouts/slideLayout60.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15.xml" ContentType="application/vnd.openxmlformats-officedocument.presentationml.slideLayout+xml"/>
  <Override PartName="/ppt/slideLayouts/slideLayout39.xml" ContentType="application/vnd.openxmlformats-officedocument.presentationml.slideLayout+xml"/>
  <Override PartName="/ppt/slideLayouts/slideLayout14.xml" ContentType="application/vnd.openxmlformats-officedocument.presentationml.slideLayout+xml"/>
  <Override PartName="/ppt/slideLayouts/slideLayout38.xml" ContentType="application/vnd.openxmlformats-officedocument.presentationml.slideLayout+xml"/>
  <Override PartName="/ppt/slideLayouts/slideLayout13.xml" ContentType="application/vnd.openxmlformats-officedocument.presentationml.slideLayout+xml"/>
  <Override PartName="/ppt/slideLayouts/slideLayout37.xml" ContentType="application/vnd.openxmlformats-officedocument.presentationml.slideLayout+xml"/>
  <Override PartName="/ppt/slideLayouts/slideLayout12.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_rels/slideLayout57.xml.rels" ContentType="application/vnd.openxmlformats-package.relationships+xml"/>
  <Override PartName="/ppt/slideLayouts/_rels/slideLayout56.xml.rels" ContentType="application/vnd.openxmlformats-package.relationships+xml"/>
  <Override PartName="/ppt/slideLayouts/_rels/slideLayout55.xml.rels" ContentType="application/vnd.openxmlformats-package.relationships+xml"/>
  <Override PartName="/ppt/slideLayouts/_rels/slideLayout54.xml.rels" ContentType="application/vnd.openxmlformats-package.relationships+xml"/>
  <Override PartName="/ppt/slideLayouts/_rels/slideLayout53.xml.rels" ContentType="application/vnd.openxmlformats-package.relationships+xml"/>
  <Override PartName="/ppt/slideLayouts/_rels/slideLayout52.xml.rels" ContentType="application/vnd.openxmlformats-package.relationships+xml"/>
  <Override PartName="/ppt/slideLayouts/_rels/slideLayout51.xml.rels" ContentType="application/vnd.openxmlformats-package.relationships+xml"/>
  <Override PartName="/ppt/slideLayouts/_rels/slideLayout50.xml.rels" ContentType="application/vnd.openxmlformats-package.relationships+xml"/>
  <Override PartName="/ppt/slideLayouts/_rels/slideLayout45.xml.rels" ContentType="application/vnd.openxmlformats-package.relationships+xml"/>
  <Override PartName="/ppt/slideLayouts/_rels/slideLayout44.xml.rels" ContentType="application/vnd.openxmlformats-package.relationships+xml"/>
  <Override PartName="/ppt/slideLayouts/_rels/slideLayout43.xml.rels" ContentType="application/vnd.openxmlformats-package.relationships+xml"/>
  <Override PartName="/ppt/slideLayouts/_rels/slideLayout42.xml.rels" ContentType="application/vnd.openxmlformats-package.relationships+xml"/>
  <Override PartName="/ppt/slideLayouts/_rels/slideLayout41.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16.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_rels/slideLayout58.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7.xml.rels" ContentType="application/vnd.openxmlformats-package.relationships+xml"/>
  <Override PartName="/ppt/slideLayouts/_rels/slideLayout59.xml.rels" ContentType="application/vnd.openxmlformats-package.relationships+xml"/>
  <Override PartName="/ppt/slideLayouts/_rels/slideLayout12.xml.rels" ContentType="application/vnd.openxmlformats-package.relationships+xml"/>
  <Override PartName="/ppt/slideLayouts/_rels/slideLayout48.xml.rels" ContentType="application/vnd.openxmlformats-package.relationships+xml"/>
  <Override PartName="/ppt/slideLayouts/_rels/slideLayout4.xml.rels" ContentType="application/vnd.openxmlformats-package.relationships+xml"/>
  <Override PartName="/ppt/slideLayouts/_rels/slideLayout46.xml.rels" ContentType="application/vnd.openxmlformats-package.relationships+xml"/>
  <Override PartName="/ppt/slideLayouts/_rels/slideLayout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49.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7.xml.rels" ContentType="application/vnd.openxmlformats-package.relationships+xml"/>
  <Override PartName="/ppt/slideLayouts/_rels/slideLayout3.xml.rels" ContentType="application/vnd.openxmlformats-package.relationships+xml"/>
  <Override PartName="/ppt/slideLayouts/_rels/slideLayout19.xml.rels" ContentType="application/vnd.openxmlformats-package.relationships+xml"/>
  <Override PartName="/ppt/slideLayouts/_rels/slideLayout3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30.xml.rels" ContentType="application/vnd.openxmlformats-package.relationships+xml"/>
  <Override PartName="/ppt/slideLayouts/_rels/slideLayout25.xml.rels" ContentType="application/vnd.openxmlformats-package.relationships+xml"/>
  <Override PartName="/ppt/slideLayouts/_rels/slideLayout31.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60.xml.rels" ContentType="application/vnd.openxmlformats-package.relationships+xml"/>
  <Override PartName="/ppt/slideLayouts/_rels/slideLayout32.xml.rels" ContentType="application/vnd.openxmlformats-package.relationships+xml"/>
  <Override PartName="/ppt/slideLayouts/_rels/slideLayout28.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8.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46.xml" ContentType="application/vnd.openxmlformats-officedocument.presentationml.slideLayout+xml"/>
  <Override PartName="/ppt/slideLayouts/slideLayout21.xml" ContentType="application/vnd.openxmlformats-officedocument.presentationml.slideLayout+xml"/>
  <Override PartName="/ppt/slideLayouts/slideLayout47.xml" ContentType="application/vnd.openxmlformats-officedocument.presentationml.slideLayout+xml"/>
  <Override PartName="/ppt/slideLayouts/slideLayout22.xml" ContentType="application/vnd.openxmlformats-officedocument.presentationml.slideLayout+xml"/>
  <Override PartName="/ppt/slideLayouts/slideLayout48.xml" ContentType="application/vnd.openxmlformats-officedocument.presentationml.slideLayout+xml"/>
  <Override PartName="/ppt/slideLayouts/slideLayout23.xml" ContentType="application/vnd.openxmlformats-officedocument.presentationml.slideLayout+xml"/>
  <Override PartName="/ppt/slideLayouts/slideLayout49.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55.xml" ContentType="application/vnd.openxmlformats-officedocument.presentationml.slideLayout+xml"/>
  <Override PartName="/ppt/slideLayouts/slideLayout30.xml" ContentType="application/vnd.openxmlformats-officedocument.presentationml.slideLayout+xml"/>
  <Override PartName="/ppt/slideLayouts/slideLayout56.xml" ContentType="application/vnd.openxmlformats-officedocument.presentationml.slideLayout+xml"/>
  <Override PartName="/ppt/slideLayouts/slideLayout31.xml" ContentType="application/vnd.openxmlformats-officedocument.presentationml.slideLayout+xml"/>
  <Override PartName="/ppt/slideLayouts/slideLayout57.xml" ContentType="application/vnd.openxmlformats-officedocument.presentationml.slideLayout+xml"/>
  <Override PartName="/ppt/slideLayouts/slideLayout32.xml" ContentType="application/vnd.openxmlformats-officedocument.presentationml.slideLayout+xml"/>
  <Override PartName="/ppt/slideLayouts/slideLayout58.xml" ContentType="application/vnd.openxmlformats-officedocument.presentationml.slideLayout+xml"/>
  <Override PartName="/ppt/slideLayouts/slideLayout33.xml" ContentType="application/vnd.openxmlformats-officedocument.presentationml.slideLayout+xml"/>
  <Override PartName="/ppt/slideLayouts/slideLayout59.xml" ContentType="application/vnd.openxmlformats-officedocument.presentationml.slideLayout+xml"/>
  <Override PartName="/ppt/slideLayouts/slideLayout34.xml" ContentType="application/vnd.openxmlformats-officedocument.presentationml.slideLayout+xml"/>
  <Override PartName="/ppt/slideLayouts/slideLayout10.xml" ContentType="application/vnd.openxmlformats-officedocument.presentationml.slideLayout+xml"/>
  <Override PartName="/ppt/slideLayouts/slideLayout35.xml" ContentType="application/vnd.openxmlformats-officedocument.presentationml.slideLayout+xml"/>
  <Override PartName="/ppt/slideLayouts/slideLayout11.xml" ContentType="application/vnd.openxmlformats-officedocument.presentationml.slideLayout+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Layouts/slideLayout20.xml" ContentType="application/vnd.openxmlformats-officedocument.presentationml.slideLayout+xml"/>
  <Override PartName="/ppt/slideLayouts/slideLayout9.xml" ContentType="application/vnd.openxmlformats-officedocument.presentationml.slideLayout+xml"/>
  <Override PartName="/ppt/slideLayouts/slideLayout44.xml" ContentType="application/vnd.openxmlformats-officedocument.presentationml.slideLayout+xml"/>
  <Override PartName="/ppt/slideLayouts/slideLayout8.xml" ContentType="application/vnd.openxmlformats-officedocument.presentationml.slideLayout+xml"/>
  <Override PartName="/ppt/slideLayouts/slideLayout43.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6.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25.xml.rels" ContentType="application/vnd.openxmlformats-package.relationships+xml"/>
  <Override PartName="/ppt/slides/_rels/slide24.xml.rels" ContentType="application/vnd.openxmlformats-package.relationships+xml"/>
  <Override PartName="/ppt/slides/_rels/slide23.xml.rels" ContentType="application/vnd.openxmlformats-package.relationships+xml"/>
  <Override PartName="/ppt/slides/_rels/slide22.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
</Relationships>
</file>

<file path=ppt/media/image1.png>
</file>

<file path=ppt/media/image10.jpeg>
</file>

<file path=ppt/media/image11.png>
</file>

<file path=ppt/media/image12.png>
</file>

<file path=ppt/media/image13.jpeg>
</file>

<file path=ppt/media/image14.png>
</file>

<file path=ppt/media/image15.png>
</file>

<file path=ppt/media/image2.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6.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sldImg"/>
          </p:nvPr>
        </p:nvSpPr>
        <p:spPr>
          <a:xfrm>
            <a:off x="216000" y="812520"/>
            <a:ext cx="7127280" cy="4008960"/>
          </a:xfrm>
          <a:prstGeom prst="rect">
            <a:avLst/>
          </a:prstGeom>
        </p:spPr>
        <p:txBody>
          <a:bodyPr lIns="0" rIns="0" tIns="0" bIns="0" anchor="ctr"/>
          <a:p>
            <a:pPr algn="ctr"/>
            <a:r>
              <a:rPr b="0" lang="en-US" sz="4400" spc="-1" strike="noStrike">
                <a:latin typeface="Arial"/>
              </a:rPr>
              <a:t>Click to move the slide</a:t>
            </a:r>
            <a:endParaRPr b="0" lang="en-US" sz="4400" spc="-1" strike="noStrike">
              <a:latin typeface="Arial"/>
            </a:endParaRPr>
          </a:p>
        </p:txBody>
      </p:sp>
      <p:sp>
        <p:nvSpPr>
          <p:cNvPr id="212" name="PlaceHolder 2"/>
          <p:cNvSpPr>
            <a:spLocks noGrp="1"/>
          </p:cNvSpPr>
          <p:nvPr>
            <p:ph type="body"/>
          </p:nvPr>
        </p:nvSpPr>
        <p:spPr>
          <a:xfrm>
            <a:off x="756000" y="5078520"/>
            <a:ext cx="6047640" cy="4811040"/>
          </a:xfrm>
          <a:prstGeom prst="rect">
            <a:avLst/>
          </a:prstGeom>
        </p:spPr>
        <p:txBody>
          <a:bodyPr lIns="0" rIns="0" tIns="0" bIns="0"/>
          <a:p>
            <a:r>
              <a:rPr b="0" lang="en-US" sz="2000" spc="-1" strike="noStrike">
                <a:latin typeface="Arial"/>
              </a:rPr>
              <a:t>Click to edit the notes format</a:t>
            </a:r>
            <a:endParaRPr b="0" lang="en-US" sz="2000" spc="-1" strike="noStrike">
              <a:latin typeface="Arial"/>
            </a:endParaRPr>
          </a:p>
        </p:txBody>
      </p:sp>
      <p:sp>
        <p:nvSpPr>
          <p:cNvPr id="213" name="PlaceHolder 3"/>
          <p:cNvSpPr>
            <a:spLocks noGrp="1"/>
          </p:cNvSpPr>
          <p:nvPr>
            <p:ph type="hdr"/>
          </p:nvPr>
        </p:nvSpPr>
        <p:spPr>
          <a:xfrm>
            <a:off x="0" y="0"/>
            <a:ext cx="3280680" cy="534240"/>
          </a:xfrm>
          <a:prstGeom prst="rect">
            <a:avLst/>
          </a:prstGeom>
        </p:spPr>
        <p:txBody>
          <a:bodyPr lIns="0" rIns="0" tIns="0" bIns="0"/>
          <a:p>
            <a:r>
              <a:rPr b="0" lang="en-US" sz="1400" spc="-1" strike="noStrike">
                <a:latin typeface="Times New Roman"/>
              </a:rPr>
              <a:t> </a:t>
            </a:r>
            <a:endParaRPr b="0" lang="en-US" sz="1400" spc="-1" strike="noStrike">
              <a:latin typeface="Times New Roman"/>
            </a:endParaRPr>
          </a:p>
        </p:txBody>
      </p:sp>
      <p:sp>
        <p:nvSpPr>
          <p:cNvPr id="214" name="PlaceHolder 4"/>
          <p:cNvSpPr>
            <a:spLocks noGrp="1"/>
          </p:cNvSpPr>
          <p:nvPr>
            <p:ph type="dt"/>
          </p:nvPr>
        </p:nvSpPr>
        <p:spPr>
          <a:xfrm>
            <a:off x="4278960" y="0"/>
            <a:ext cx="3280680" cy="534240"/>
          </a:xfrm>
          <a:prstGeom prst="rect">
            <a:avLst/>
          </a:prstGeom>
        </p:spPr>
        <p:txBody>
          <a:bodyPr lIns="0" rIns="0" tIns="0" bIns="0"/>
          <a:p>
            <a:pPr algn="r"/>
            <a:r>
              <a:rPr b="0" lang="en-US" sz="1400" spc="-1" strike="noStrike">
                <a:latin typeface="Times New Roman"/>
              </a:rPr>
              <a:t> </a:t>
            </a:r>
            <a:endParaRPr b="0" lang="en-US" sz="1400" spc="-1" strike="noStrike">
              <a:latin typeface="Times New Roman"/>
            </a:endParaRPr>
          </a:p>
        </p:txBody>
      </p:sp>
      <p:sp>
        <p:nvSpPr>
          <p:cNvPr id="215" name="PlaceHolder 5"/>
          <p:cNvSpPr>
            <a:spLocks noGrp="1"/>
          </p:cNvSpPr>
          <p:nvPr>
            <p:ph type="ftr"/>
          </p:nvPr>
        </p:nvSpPr>
        <p:spPr>
          <a:xfrm>
            <a:off x="0" y="10157400"/>
            <a:ext cx="3280680" cy="534240"/>
          </a:xfrm>
          <a:prstGeom prst="rect">
            <a:avLst/>
          </a:prstGeom>
        </p:spPr>
        <p:txBody>
          <a:bodyPr lIns="0" rIns="0" tIns="0" bIns="0" anchor="b"/>
          <a:p>
            <a:r>
              <a:rPr b="0" lang="en-US" sz="1400" spc="-1" strike="noStrike">
                <a:latin typeface="Times New Roman"/>
              </a:rPr>
              <a:t> </a:t>
            </a:r>
            <a:endParaRPr b="0" lang="en-US" sz="1400" spc="-1" strike="noStrike">
              <a:latin typeface="Times New Roman"/>
            </a:endParaRPr>
          </a:p>
        </p:txBody>
      </p:sp>
      <p:sp>
        <p:nvSpPr>
          <p:cNvPr id="216" name="PlaceHolder 6"/>
          <p:cNvSpPr>
            <a:spLocks noGrp="1"/>
          </p:cNvSpPr>
          <p:nvPr>
            <p:ph type="sldNum"/>
          </p:nvPr>
        </p:nvSpPr>
        <p:spPr>
          <a:xfrm>
            <a:off x="4278960" y="10157400"/>
            <a:ext cx="3280680" cy="534240"/>
          </a:xfrm>
          <a:prstGeom prst="rect">
            <a:avLst/>
          </a:prstGeom>
        </p:spPr>
        <p:txBody>
          <a:bodyPr lIns="0" rIns="0" tIns="0" bIns="0" anchor="b"/>
          <a:p>
            <a:pPr algn="r"/>
            <a:fld id="{109818AD-FEB5-46B2-8A5A-21C29FFAF402}" type="slidenum">
              <a:rPr b="0" lang="en-US" sz="1400" spc="-1" strike="noStrike">
                <a:latin typeface="Times New Roman"/>
              </a:rPr>
              <a:t>1</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25.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PlaceHolder 1"/>
          <p:cNvSpPr>
            <a:spLocks noGrp="1"/>
          </p:cNvSpPr>
          <p:nvPr>
            <p:ph type="sldImg"/>
          </p:nvPr>
        </p:nvSpPr>
        <p:spPr>
          <a:xfrm>
            <a:off x="685800" y="1143000"/>
            <a:ext cx="5485680" cy="3085560"/>
          </a:xfrm>
          <a:prstGeom prst="rect">
            <a:avLst/>
          </a:prstGeom>
        </p:spPr>
      </p:sp>
      <p:sp>
        <p:nvSpPr>
          <p:cNvPr id="331" name="PlaceHolder 2"/>
          <p:cNvSpPr>
            <a:spLocks noGrp="1"/>
          </p:cNvSpPr>
          <p:nvPr>
            <p:ph type="body"/>
          </p:nvPr>
        </p:nvSpPr>
        <p:spPr>
          <a:xfrm>
            <a:off x="685800" y="4400640"/>
            <a:ext cx="5485680" cy="3599640"/>
          </a:xfrm>
          <a:prstGeom prst="rect">
            <a:avLst/>
          </a:prstGeom>
        </p:spPr>
        <p:txBody>
          <a:bodyPr lIns="0" rIns="0" tIns="0" bIns="0"/>
          <a:p>
            <a:endParaRPr b="0" lang="en-US" sz="2000" spc="-1" strike="noStrike">
              <a:latin typeface="Arial"/>
            </a:endParaRPr>
          </a:p>
        </p:txBody>
      </p:sp>
      <p:sp>
        <p:nvSpPr>
          <p:cNvPr id="332"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3AAAD1CC-ADBA-4082-83B7-18E5C7264519}" type="slidenum">
              <a:rPr b="0" lang="en-US" sz="1200" spc="-1" strike="noStrike">
                <a:latin typeface="Times New Roman"/>
              </a:rPr>
              <a:t>&lt;number&gt;</a:t>
            </a:fld>
            <a:endParaRPr b="0" lang="en-US" sz="1200" spc="-1" strike="noStrike">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PlaceHolder 1"/>
          <p:cNvSpPr>
            <a:spLocks noGrp="1"/>
          </p:cNvSpPr>
          <p:nvPr>
            <p:ph type="sldImg"/>
          </p:nvPr>
        </p:nvSpPr>
        <p:spPr>
          <a:xfrm>
            <a:off x="685800" y="1143000"/>
            <a:ext cx="5485680" cy="3085560"/>
          </a:xfrm>
          <a:prstGeom prst="rect">
            <a:avLst/>
          </a:prstGeom>
        </p:spPr>
      </p:sp>
      <p:sp>
        <p:nvSpPr>
          <p:cNvPr id="334"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Slide de présentation qui permet de resituer les attendus du projets (décrire les attendus)</a:t>
            </a:r>
            <a:endParaRPr b="0" lang="en-US" sz="2000" spc="-1" strike="noStrike">
              <a:latin typeface="Arial"/>
            </a:endParaRPr>
          </a:p>
        </p:txBody>
      </p:sp>
      <p:sp>
        <p:nvSpPr>
          <p:cNvPr id="335"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2F3618C2-35DD-41E3-8854-446436FD5525}" type="slidenum">
              <a:rPr b="0" lang="en-US" sz="1200" spc="-1" strike="noStrike">
                <a:latin typeface="Times New Roman"/>
              </a:rPr>
              <a:t>&lt;number&gt;</a:t>
            </a:fld>
            <a:endParaRPr b="0" lang="en-US" sz="1200" spc="-1" strike="noStrike">
              <a:latin typeface="Arial"/>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PlaceHolder 1"/>
          <p:cNvSpPr>
            <a:spLocks noGrp="1"/>
          </p:cNvSpPr>
          <p:nvPr>
            <p:ph type="sldImg"/>
          </p:nvPr>
        </p:nvSpPr>
        <p:spPr>
          <a:xfrm>
            <a:off x="685800" y="1143000"/>
            <a:ext cx="5485680" cy="3085560"/>
          </a:xfrm>
          <a:prstGeom prst="rect">
            <a:avLst/>
          </a:prstGeom>
        </p:spPr>
      </p:sp>
      <p:sp>
        <p:nvSpPr>
          <p:cNvPr id="346"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Présenter les attendus du système vis-à-vis de l’utilisateur,  présenter le comportement du système</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Citer toutes les spécifications fonctionnelles données durant la présentation</a:t>
            </a:r>
            <a:endParaRPr b="0" lang="en-US" sz="2000" spc="-1" strike="noStrike">
              <a:latin typeface="Arial"/>
            </a:endParaRPr>
          </a:p>
        </p:txBody>
      </p:sp>
      <p:sp>
        <p:nvSpPr>
          <p:cNvPr id="347"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5FE82253-9CDD-4232-80F5-DE1A640D95C0}" type="slidenum">
              <a:rPr b="0" lang="en-US" sz="1200" spc="-1" strike="noStrike">
                <a:latin typeface="Times New Roman"/>
              </a:rPr>
              <a:t>&lt;number&gt;</a:t>
            </a:fld>
            <a:endParaRPr b="0" lang="en-US" sz="1200" spc="-1" strike="noStrike">
              <a:latin typeface="Arial"/>
            </a:endParaRPr>
          </a:p>
        </p:txBody>
      </p:sp>
    </p:spTree>
  </p:cSld>
</p:notes>
</file>

<file path=ppt/notesSlides/notesSlide2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PlaceHolder 1"/>
          <p:cNvSpPr>
            <a:spLocks noGrp="1"/>
          </p:cNvSpPr>
          <p:nvPr>
            <p:ph type="sldImg"/>
          </p:nvPr>
        </p:nvSpPr>
        <p:spPr>
          <a:xfrm>
            <a:off x="685800" y="1143000"/>
            <a:ext cx="5485680" cy="3085560"/>
          </a:xfrm>
          <a:prstGeom prst="rect">
            <a:avLst/>
          </a:prstGeom>
        </p:spPr>
      </p:sp>
      <p:sp>
        <p:nvSpPr>
          <p:cNvPr id="349" name="PlaceHolder 2"/>
          <p:cNvSpPr>
            <a:spLocks noGrp="1"/>
          </p:cNvSpPr>
          <p:nvPr>
            <p:ph type="body"/>
          </p:nvPr>
        </p:nvSpPr>
        <p:spPr>
          <a:xfrm>
            <a:off x="685800" y="4400640"/>
            <a:ext cx="5485680" cy="3599640"/>
          </a:xfrm>
          <a:prstGeom prst="rect">
            <a:avLst/>
          </a:prstGeom>
        </p:spPr>
        <p:txBody>
          <a:bodyPr lIns="0" rIns="0" tIns="0" bIns="0"/>
          <a:p>
            <a:endParaRPr b="0" lang="en-US" sz="2000" spc="-1" strike="noStrike">
              <a:latin typeface="Arial"/>
            </a:endParaRPr>
          </a:p>
        </p:txBody>
      </p:sp>
      <p:sp>
        <p:nvSpPr>
          <p:cNvPr id="350"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A6AAC270-31A3-47BC-9504-F9580EAEDE21}" type="slidenum">
              <a:rPr b="0" lang="en-US" sz="1200" spc="-1" strike="noStrike">
                <a:latin typeface="Times New Roman"/>
              </a:rPr>
              <a:t>&lt;number&gt;</a:t>
            </a:fld>
            <a:endParaRPr b="0" lang="en-US" sz="12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PlaceHolder 1"/>
          <p:cNvSpPr>
            <a:spLocks noGrp="1"/>
          </p:cNvSpPr>
          <p:nvPr>
            <p:ph type="sldImg"/>
          </p:nvPr>
        </p:nvSpPr>
        <p:spPr>
          <a:xfrm>
            <a:off x="685800" y="1143000"/>
            <a:ext cx="5485680" cy="3085560"/>
          </a:xfrm>
          <a:prstGeom prst="rect">
            <a:avLst/>
          </a:prstGeom>
        </p:spPr>
      </p:sp>
      <p:sp>
        <p:nvSpPr>
          <p:cNvPr id="337"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Présenter les attendus du système vis-à-vis de l’utilisateur,  présenter le comportement du système</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Citer toutes les spécifications fonctionnelles données durant la présentation</a:t>
            </a:r>
            <a:endParaRPr b="0" lang="en-US" sz="2000" spc="-1" strike="noStrike">
              <a:latin typeface="Arial"/>
            </a:endParaRPr>
          </a:p>
        </p:txBody>
      </p:sp>
      <p:sp>
        <p:nvSpPr>
          <p:cNvPr id="338"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1A55B9C5-47E3-4599-82B3-2509BE992EF9}" type="slidenum">
              <a:rPr b="0" lang="en-US" sz="1200" spc="-1" strike="noStrike">
                <a:latin typeface="Times New Roman"/>
              </a:rPr>
              <a:t>&lt;number&gt;</a:t>
            </a:fld>
            <a:endParaRPr b="0" lang="en-US" sz="1200" spc="-1" strike="noStrike">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PlaceHolder 1"/>
          <p:cNvSpPr>
            <a:spLocks noGrp="1"/>
          </p:cNvSpPr>
          <p:nvPr>
            <p:ph type="sldImg"/>
          </p:nvPr>
        </p:nvSpPr>
        <p:spPr>
          <a:xfrm>
            <a:off x="685800" y="1143000"/>
            <a:ext cx="5485680" cy="3085560"/>
          </a:xfrm>
          <a:prstGeom prst="rect">
            <a:avLst/>
          </a:prstGeom>
        </p:spPr>
      </p:sp>
      <p:sp>
        <p:nvSpPr>
          <p:cNvPr id="340"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Page d’accueil</a:t>
            </a:r>
            <a:endParaRPr b="0" lang="en-US" sz="2000" spc="-1" strike="noStrike">
              <a:latin typeface="Arial"/>
            </a:endParaRPr>
          </a:p>
        </p:txBody>
      </p:sp>
      <p:sp>
        <p:nvSpPr>
          <p:cNvPr id="341"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86CEA9CB-0D55-415B-8B07-F04BBB1D2AFF}" type="slidenum">
              <a:rPr b="0" lang="en-US" sz="1200" spc="-1" strike="noStrike">
                <a:latin typeface="Times New Roman"/>
              </a:rPr>
              <a:t>&lt;number&gt;</a:t>
            </a:fld>
            <a:endParaRPr b="0" lang="en-US" sz="12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PlaceHolder 1"/>
          <p:cNvSpPr>
            <a:spLocks noGrp="1"/>
          </p:cNvSpPr>
          <p:nvPr>
            <p:ph type="sldImg"/>
          </p:nvPr>
        </p:nvSpPr>
        <p:spPr>
          <a:xfrm>
            <a:off x="685800" y="1143000"/>
            <a:ext cx="5485680" cy="3085560"/>
          </a:xfrm>
          <a:prstGeom prst="rect">
            <a:avLst/>
          </a:prstGeom>
        </p:spPr>
      </p:sp>
      <p:sp>
        <p:nvSpPr>
          <p:cNvPr id="343"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Template d’une recette</a:t>
            </a:r>
            <a:endParaRPr b="0" lang="en-US" sz="2000" spc="-1" strike="noStrike">
              <a:latin typeface="Arial"/>
            </a:endParaRPr>
          </a:p>
        </p:txBody>
      </p:sp>
      <p:sp>
        <p:nvSpPr>
          <p:cNvPr id="344"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60180D2D-722B-466C-A4EE-011346BC971B}" type="slidenum">
              <a:rPr b="0" lang="en-US" sz="1200" spc="-1" strike="noStrike">
                <a:latin typeface="Times New Roman"/>
              </a:rPr>
              <a:t>&lt;number&gt;</a:t>
            </a:fld>
            <a:endParaRPr b="0" lang="en-US" sz="12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4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4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0"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2"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6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5"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9"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1"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72"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77"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9"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80"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81"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82"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83"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84"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9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0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0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0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1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1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1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1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2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2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2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2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2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34"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36"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3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3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1"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4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4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4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49"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5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53"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55"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56"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6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61"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3"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64"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65"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66"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67"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68"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76"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78"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8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3"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8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8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9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91"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9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95"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97"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98"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0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0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03"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5"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206"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207"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208"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209"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210"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2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hidden="1"/>
          <p:cNvSpPr/>
          <p:nvPr/>
        </p:nvSpPr>
        <p:spPr>
          <a:xfrm>
            <a:off x="0" y="6400800"/>
            <a:ext cx="12191400" cy="456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 name="CustomShape 2" hidden="1"/>
          <p:cNvSpPr/>
          <p:nvPr/>
        </p:nvSpPr>
        <p:spPr>
          <a:xfrm>
            <a:off x="0" y="6334200"/>
            <a:ext cx="12191400" cy="65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 name="Line 3"/>
          <p:cNvSpPr/>
          <p:nvPr/>
        </p:nvSpPr>
        <p:spPr>
          <a:xfrm>
            <a:off x="1193400" y="1737720"/>
            <a:ext cx="996696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3" name="CustomShape 4"/>
          <p:cNvSpPr/>
          <p:nvPr/>
        </p:nvSpPr>
        <p:spPr>
          <a:xfrm>
            <a:off x="3240" y="6400800"/>
            <a:ext cx="12188160" cy="456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 name="CustomShape 5"/>
          <p:cNvSpPr/>
          <p:nvPr/>
        </p:nvSpPr>
        <p:spPr>
          <a:xfrm>
            <a:off x="0" y="6334200"/>
            <a:ext cx="12188160" cy="633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5" name="Line 6"/>
          <p:cNvSpPr/>
          <p:nvPr/>
        </p:nvSpPr>
        <p:spPr>
          <a:xfrm>
            <a:off x="1207440" y="4343400"/>
            <a:ext cx="987552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6" name="PlaceHolder 7"/>
          <p:cNvSpPr>
            <a:spLocks noGrp="1"/>
          </p:cNvSpPr>
          <p:nvPr>
            <p:ph type="title"/>
          </p:nvPr>
        </p:nvSpPr>
        <p:spPr>
          <a:xfrm>
            <a:off x="1097280" y="286560"/>
            <a:ext cx="10057680" cy="145008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7" name="PlaceHolder 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4" name="CustomShape 1"/>
          <p:cNvSpPr/>
          <p:nvPr/>
        </p:nvSpPr>
        <p:spPr>
          <a:xfrm>
            <a:off x="0" y="6400800"/>
            <a:ext cx="12191400" cy="456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5" name="CustomShape 2"/>
          <p:cNvSpPr/>
          <p:nvPr/>
        </p:nvSpPr>
        <p:spPr>
          <a:xfrm>
            <a:off x="0" y="6334200"/>
            <a:ext cx="12191400" cy="65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46" name="Line 3"/>
          <p:cNvSpPr/>
          <p:nvPr/>
        </p:nvSpPr>
        <p:spPr>
          <a:xfrm>
            <a:off x="1193400" y="1737720"/>
            <a:ext cx="996696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47" name="PlaceHolder 4"/>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48"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5" name="CustomShape 1"/>
          <p:cNvSpPr/>
          <p:nvPr/>
        </p:nvSpPr>
        <p:spPr>
          <a:xfrm>
            <a:off x="0" y="6400800"/>
            <a:ext cx="12191400" cy="456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86" name="CustomShape 2"/>
          <p:cNvSpPr/>
          <p:nvPr/>
        </p:nvSpPr>
        <p:spPr>
          <a:xfrm>
            <a:off x="0" y="6334200"/>
            <a:ext cx="12191400" cy="65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87" name="Line 3"/>
          <p:cNvSpPr/>
          <p:nvPr/>
        </p:nvSpPr>
        <p:spPr>
          <a:xfrm>
            <a:off x="1193400" y="1737720"/>
            <a:ext cx="996696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88" name="PlaceHolder 4"/>
          <p:cNvSpPr>
            <a:spLocks noGrp="1"/>
          </p:cNvSpPr>
          <p:nvPr>
            <p:ph type="title"/>
          </p:nvPr>
        </p:nvSpPr>
        <p:spPr>
          <a:xfrm>
            <a:off x="1097280" y="286560"/>
            <a:ext cx="10057680" cy="145008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89"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6" name="CustomShape 1" hidden="1"/>
          <p:cNvSpPr/>
          <p:nvPr/>
        </p:nvSpPr>
        <p:spPr>
          <a:xfrm>
            <a:off x="0" y="6400800"/>
            <a:ext cx="12191400" cy="456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27" name="CustomShape 2" hidden="1"/>
          <p:cNvSpPr/>
          <p:nvPr/>
        </p:nvSpPr>
        <p:spPr>
          <a:xfrm>
            <a:off x="0" y="6334200"/>
            <a:ext cx="12191400" cy="65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128" name="Line 3"/>
          <p:cNvSpPr/>
          <p:nvPr/>
        </p:nvSpPr>
        <p:spPr>
          <a:xfrm>
            <a:off x="1193400" y="1737720"/>
            <a:ext cx="996696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129" name="CustomShape 4"/>
          <p:cNvSpPr/>
          <p:nvPr/>
        </p:nvSpPr>
        <p:spPr>
          <a:xfrm>
            <a:off x="3240" y="6400800"/>
            <a:ext cx="12188160" cy="456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30" name="CustomShape 5"/>
          <p:cNvSpPr/>
          <p:nvPr/>
        </p:nvSpPr>
        <p:spPr>
          <a:xfrm>
            <a:off x="0" y="6334200"/>
            <a:ext cx="12188160" cy="633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131" name="PlaceHolder 6"/>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32"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9" name="CustomShape 1"/>
          <p:cNvSpPr/>
          <p:nvPr/>
        </p:nvSpPr>
        <p:spPr>
          <a:xfrm>
            <a:off x="0" y="6400800"/>
            <a:ext cx="12191400" cy="456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70" name="CustomShape 2"/>
          <p:cNvSpPr/>
          <p:nvPr/>
        </p:nvSpPr>
        <p:spPr>
          <a:xfrm>
            <a:off x="0" y="6334200"/>
            <a:ext cx="12191400" cy="65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171" name="Line 3"/>
          <p:cNvSpPr/>
          <p:nvPr/>
        </p:nvSpPr>
        <p:spPr>
          <a:xfrm>
            <a:off x="1193400" y="1737720"/>
            <a:ext cx="9966960" cy="36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172" name="PlaceHolder 4"/>
          <p:cNvSpPr>
            <a:spLocks noGrp="1"/>
          </p:cNvSpPr>
          <p:nvPr>
            <p:ph type="title"/>
          </p:nvPr>
        </p:nvSpPr>
        <p:spPr>
          <a:xfrm>
            <a:off x="1097280" y="286560"/>
            <a:ext cx="10057680" cy="145008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73" name="PlaceHolder 5"/>
          <p:cNvSpPr>
            <a:spLocks noGrp="1"/>
          </p:cNvSpPr>
          <p:nvPr>
            <p:ph type="body"/>
          </p:nvPr>
        </p:nvSpPr>
        <p:spPr>
          <a:xfrm>
            <a:off x="1097280" y="1845720"/>
            <a:ext cx="4907880" cy="402264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174" name="PlaceHolder 6"/>
          <p:cNvSpPr>
            <a:spLocks noGrp="1"/>
          </p:cNvSpPr>
          <p:nvPr>
            <p:ph type="body"/>
          </p:nvPr>
        </p:nvSpPr>
        <p:spPr>
          <a:xfrm>
            <a:off x="6251400" y="1845720"/>
            <a:ext cx="4907880" cy="402264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3.xml"/><Relationship Id="rId4"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11.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slideLayout" Target="../slideLayouts/slideLayout37.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1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slideLayout" Target="../slideLayouts/slideLayout37.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5.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37.xml"/>
</Relationships>
</file>

<file path=ppt/slides/_rels/slide1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37.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18.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37.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2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52.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Relationship Id="rId3" Type="http://schemas.openxmlformats.org/officeDocument/2006/relationships/notesSlide" Target="../notesSlides/notesSlide2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8.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37.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7.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CustomShape 1"/>
          <p:cNvSpPr/>
          <p:nvPr/>
        </p:nvSpPr>
        <p:spPr>
          <a:xfrm>
            <a:off x="2502720" y="990720"/>
            <a:ext cx="10057680" cy="3565440"/>
          </a:xfrm>
          <a:prstGeom prst="rect">
            <a:avLst/>
          </a:prstGeom>
          <a:noFill/>
          <a:ln>
            <a:noFill/>
          </a:ln>
        </p:spPr>
        <p:style>
          <a:lnRef idx="0"/>
          <a:fillRef idx="0"/>
          <a:effectRef idx="0"/>
          <a:fontRef idx="minor"/>
        </p:style>
        <p:txBody>
          <a:bodyPr lIns="90000" rIns="90000" tIns="45000" bIns="45000" anchor="b"/>
          <a:p>
            <a:pPr>
              <a:lnSpc>
                <a:spcPct val="85000"/>
              </a:lnSpc>
            </a:pPr>
            <a:r>
              <a:rPr b="0" lang="en-US" sz="8000" spc="-46" strike="noStrike">
                <a:solidFill>
                  <a:srgbClr val="262626"/>
                </a:solidFill>
                <a:latin typeface="Calibri Light"/>
              </a:rPr>
              <a:t>Look&amp;Cook 2.0</a:t>
            </a:r>
            <a:endParaRPr b="0" lang="en-US" sz="8000" spc="-1" strike="noStrike">
              <a:latin typeface="Arial"/>
            </a:endParaRPr>
          </a:p>
        </p:txBody>
      </p:sp>
      <p:sp>
        <p:nvSpPr>
          <p:cNvPr id="218" name="CustomShape 2"/>
          <p:cNvSpPr/>
          <p:nvPr/>
        </p:nvSpPr>
        <p:spPr>
          <a:xfrm>
            <a:off x="2502720" y="4556880"/>
            <a:ext cx="10057680" cy="1142280"/>
          </a:xfrm>
          <a:prstGeom prst="rect">
            <a:avLst/>
          </a:prstGeom>
          <a:noFill/>
          <a:ln>
            <a:noFill/>
          </a:ln>
        </p:spPr>
        <p:style>
          <a:lnRef idx="0"/>
          <a:fillRef idx="0"/>
          <a:effectRef idx="0"/>
          <a:fontRef idx="minor"/>
        </p:style>
        <p:txBody>
          <a:bodyPr lIns="90000" rIns="90000" tIns="45000" bIns="45000"/>
          <a:p>
            <a:pPr>
              <a:lnSpc>
                <a:spcPct val="90000"/>
              </a:lnSpc>
              <a:spcBef>
                <a:spcPts val="1199"/>
              </a:spcBef>
              <a:spcAft>
                <a:spcPts val="201"/>
              </a:spcAft>
            </a:pPr>
            <a:r>
              <a:rPr b="0" lang="en-US" sz="2400" spc="197" strike="noStrike" cap="all">
                <a:solidFill>
                  <a:srgbClr val="637052"/>
                </a:solidFill>
                <a:latin typeface="Calibri Light"/>
              </a:rPr>
              <a:t>Présentation du 17 avril 2020</a:t>
            </a:r>
            <a:endParaRPr b="0" lang="en-US" sz="2400" spc="-1" strike="noStrike">
              <a:latin typeface="Arial"/>
            </a:endParaRPr>
          </a:p>
          <a:p>
            <a:pPr>
              <a:lnSpc>
                <a:spcPct val="90000"/>
              </a:lnSpc>
              <a:spcBef>
                <a:spcPts val="1199"/>
              </a:spcBef>
              <a:spcAft>
                <a:spcPts val="201"/>
              </a:spcAft>
            </a:pPr>
            <a:r>
              <a:rPr b="0" lang="en-US" sz="2400" spc="197" strike="noStrike" cap="all">
                <a:solidFill>
                  <a:srgbClr val="637052"/>
                </a:solidFill>
                <a:latin typeface="Calibri Light"/>
              </a:rPr>
              <a:t>Groupe 2</a:t>
            </a:r>
            <a:endParaRPr b="0" lang="en-US" sz="2400" spc="-1" strike="noStrike">
              <a:latin typeface="Arial"/>
            </a:endParaRPr>
          </a:p>
        </p:txBody>
      </p:sp>
      <p:pic>
        <p:nvPicPr>
          <p:cNvPr id="219" name="Image 3" descr=""/>
          <p:cNvPicPr/>
          <p:nvPr/>
        </p:nvPicPr>
        <p:blipFill>
          <a:blip r:embed="rId1"/>
          <a:stretch/>
        </p:blipFill>
        <p:spPr>
          <a:xfrm rot="16200000">
            <a:off x="-2352240" y="2353680"/>
            <a:ext cx="6339240" cy="1633320"/>
          </a:xfrm>
          <a:prstGeom prst="rect">
            <a:avLst/>
          </a:prstGeom>
          <a:ln>
            <a:noFill/>
          </a:ln>
        </p:spPr>
      </p:pic>
      <p:pic>
        <p:nvPicPr>
          <p:cNvPr id="220" name="Image 4" descr=""/>
          <p:cNvPicPr/>
          <p:nvPr/>
        </p:nvPicPr>
        <p:blipFill>
          <a:blip r:embed="rId2"/>
          <a:srcRect l="7539" t="1685" r="40853" b="3180"/>
          <a:stretch/>
        </p:blipFill>
        <p:spPr>
          <a:xfrm>
            <a:off x="0" y="0"/>
            <a:ext cx="2502000" cy="633924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1066680" y="1995480"/>
            <a:ext cx="10057680" cy="1678680"/>
          </a:xfrm>
          <a:prstGeom prst="rect">
            <a:avLst/>
          </a:prstGeom>
          <a:noFill/>
          <a:ln>
            <a:noFill/>
          </a:ln>
        </p:spPr>
        <p:style>
          <a:lnRef idx="0"/>
          <a:fillRef idx="0"/>
          <a:effectRef idx="0"/>
          <a:fontRef idx="minor"/>
        </p:style>
        <p:txBody>
          <a:bodyPr lIns="90000" rIns="90000" tIns="45000" bIns="45000" anchor="b">
            <a:normAutofit/>
          </a:bodyPr>
          <a:p>
            <a:pPr algn="ctr">
              <a:lnSpc>
                <a:spcPct val="85000"/>
              </a:lnSpc>
            </a:pPr>
            <a:r>
              <a:rPr b="0" lang="en-US" sz="4800" spc="-46" strike="noStrike">
                <a:solidFill>
                  <a:srgbClr val="404040"/>
                </a:solidFill>
                <a:latin typeface="Calibri Light"/>
              </a:rPr>
              <a:t>En tant qu’utilisateur, je veux pouvoir indiquer le contenu de mon frigo afin de sélectionner les recettes adéquates</a:t>
            </a:r>
            <a:endParaRPr b="0" lang="en-US" sz="4800" spc="-1" strike="noStrike">
              <a:latin typeface="Arial"/>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69" name="Image 10" descr=""/>
          <p:cNvPicPr/>
          <p:nvPr/>
        </p:nvPicPr>
        <p:blipFill>
          <a:blip r:embed="rId1"/>
          <a:srcRect l="13795" t="0" r="51852" b="48774"/>
          <a:stretch/>
        </p:blipFill>
        <p:spPr>
          <a:xfrm>
            <a:off x="344520" y="786240"/>
            <a:ext cx="3703680" cy="4089960"/>
          </a:xfrm>
          <a:prstGeom prst="rect">
            <a:avLst/>
          </a:prstGeom>
          <a:ln>
            <a:noFill/>
          </a:ln>
        </p:spPr>
      </p:pic>
      <p:pic>
        <p:nvPicPr>
          <p:cNvPr id="270" name="Image 14" descr=""/>
          <p:cNvPicPr/>
          <p:nvPr/>
        </p:nvPicPr>
        <p:blipFill>
          <a:blip r:embed="rId2"/>
          <a:srcRect l="13794" t="1170" r="53006" b="49417"/>
          <a:stretch/>
        </p:blipFill>
        <p:spPr>
          <a:xfrm>
            <a:off x="8276400" y="940320"/>
            <a:ext cx="3570480" cy="3935520"/>
          </a:xfrm>
          <a:prstGeom prst="rect">
            <a:avLst/>
          </a:prstGeom>
          <a:ln>
            <a:noFill/>
          </a:ln>
        </p:spPr>
      </p:pic>
      <p:pic>
        <p:nvPicPr>
          <p:cNvPr id="271" name="Image 16" descr=""/>
          <p:cNvPicPr/>
          <p:nvPr/>
        </p:nvPicPr>
        <p:blipFill>
          <a:blip r:embed="rId3"/>
          <a:srcRect l="13623" t="0" r="52426" b="50002"/>
          <a:stretch/>
        </p:blipFill>
        <p:spPr>
          <a:xfrm>
            <a:off x="4243680" y="786240"/>
            <a:ext cx="3703680" cy="4039200"/>
          </a:xfrm>
          <a:prstGeom prst="rect">
            <a:avLst/>
          </a:prstGeom>
          <a:ln>
            <a:noFill/>
          </a:ln>
        </p:spPr>
      </p:pic>
      <p:sp>
        <p:nvSpPr>
          <p:cNvPr id="272" name="CustomShape 1"/>
          <p:cNvSpPr/>
          <p:nvPr/>
        </p:nvSpPr>
        <p:spPr>
          <a:xfrm>
            <a:off x="382680" y="5053320"/>
            <a:ext cx="3665520" cy="699120"/>
          </a:xfrm>
          <a:prstGeom prst="rect">
            <a:avLst/>
          </a:prstGeom>
          <a:noFill/>
          <a:ln>
            <a:noFill/>
          </a:ln>
        </p:spPr>
        <p:style>
          <a:lnRef idx="0"/>
          <a:fillRef idx="0"/>
          <a:effectRef idx="0"/>
          <a:fontRef idx="minor"/>
        </p:style>
        <p:txBody>
          <a:bodyPr lIns="90000" rIns="90000" tIns="45000" bIns="45000"/>
          <a:p>
            <a:pPr>
              <a:lnSpc>
                <a:spcPct val="100000"/>
              </a:lnSpc>
            </a:pPr>
            <a:r>
              <a:rPr b="0" lang="en-US" sz="2000" spc="-1" strike="noStrike">
                <a:solidFill>
                  <a:srgbClr val="000000"/>
                </a:solidFill>
                <a:latin typeface="Calibri"/>
                <a:ea typeface="DejaVu Sans"/>
              </a:rPr>
              <a:t>1) Cliquer sur Mes Ingrédients</a:t>
            </a:r>
            <a:endParaRPr b="0" lang="en-US" sz="2000" spc="-1" strike="noStrike">
              <a:latin typeface="Arial"/>
            </a:endParaRPr>
          </a:p>
        </p:txBody>
      </p:sp>
      <p:sp>
        <p:nvSpPr>
          <p:cNvPr id="273" name="CustomShape 2"/>
          <p:cNvSpPr/>
          <p:nvPr/>
        </p:nvSpPr>
        <p:spPr>
          <a:xfrm>
            <a:off x="4243680" y="5100480"/>
            <a:ext cx="3843720" cy="699120"/>
          </a:xfrm>
          <a:prstGeom prst="rect">
            <a:avLst/>
          </a:prstGeom>
          <a:noFill/>
          <a:ln>
            <a:noFill/>
          </a:ln>
        </p:spPr>
        <p:style>
          <a:lnRef idx="0"/>
          <a:fillRef idx="0"/>
          <a:effectRef idx="0"/>
          <a:fontRef idx="minor"/>
        </p:style>
        <p:txBody>
          <a:bodyPr lIns="90000" rIns="90000" tIns="45000" bIns="45000"/>
          <a:p>
            <a:pPr>
              <a:lnSpc>
                <a:spcPct val="100000"/>
              </a:lnSpc>
            </a:pPr>
            <a:r>
              <a:rPr b="0" lang="en-US" sz="2000" spc="-1" strike="noStrike">
                <a:solidFill>
                  <a:srgbClr val="000000"/>
                </a:solidFill>
                <a:latin typeface="Calibri"/>
                <a:ea typeface="DejaVu Sans"/>
              </a:rPr>
              <a:t>2) Remplir le contenu de mon frigo</a:t>
            </a:r>
            <a:endParaRPr b="0" lang="en-US" sz="2000" spc="-1" strike="noStrike">
              <a:latin typeface="Arial"/>
            </a:endParaRPr>
          </a:p>
        </p:txBody>
      </p:sp>
      <p:sp>
        <p:nvSpPr>
          <p:cNvPr id="274" name="CustomShape 3"/>
          <p:cNvSpPr/>
          <p:nvPr/>
        </p:nvSpPr>
        <p:spPr>
          <a:xfrm flipV="1">
            <a:off x="641520" y="3304080"/>
            <a:ext cx="544680" cy="179496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75" name="CustomShape 4"/>
          <p:cNvSpPr/>
          <p:nvPr/>
        </p:nvSpPr>
        <p:spPr>
          <a:xfrm>
            <a:off x="7948080" y="5100480"/>
            <a:ext cx="4552200" cy="6998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000" spc="-1" strike="noStrike">
                <a:solidFill>
                  <a:srgbClr val="000000"/>
                </a:solidFill>
                <a:latin typeface="Calibri"/>
                <a:ea typeface="DejaVu Sans"/>
              </a:rPr>
              <a:t>3) Consulter les recettes</a:t>
            </a:r>
            <a:endParaRPr b="0" lang="en-US" sz="2000" spc="-1" strike="noStrike">
              <a:latin typeface="Arial"/>
            </a:endParaRPr>
          </a:p>
          <a:p>
            <a:pPr algn="ctr">
              <a:lnSpc>
                <a:spcPct val="100000"/>
              </a:lnSpc>
            </a:pPr>
            <a:r>
              <a:rPr b="0" lang="en-US" sz="2000" spc="-1" strike="noStrike">
                <a:solidFill>
                  <a:srgbClr val="000000"/>
                </a:solidFill>
                <a:latin typeface="Calibri"/>
                <a:ea typeface="DejaVu Sans"/>
              </a:rPr>
              <a:t> </a:t>
            </a:r>
            <a:r>
              <a:rPr b="0" lang="en-US" sz="2000" spc="-1" strike="noStrike">
                <a:solidFill>
                  <a:srgbClr val="000000"/>
                </a:solidFill>
                <a:latin typeface="Calibri"/>
                <a:ea typeface="DejaVu Sans"/>
              </a:rPr>
              <a:t>correspondantes</a:t>
            </a:r>
            <a:endParaRPr b="0" lang="en-US" sz="2000" spc="-1" strike="noStrike">
              <a:latin typeface="Arial"/>
            </a:endParaRPr>
          </a:p>
        </p:txBody>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CustomShape 1"/>
          <p:cNvSpPr/>
          <p:nvPr/>
        </p:nvSpPr>
        <p:spPr>
          <a:xfrm>
            <a:off x="1066680" y="1995480"/>
            <a:ext cx="10057680" cy="1678680"/>
          </a:xfrm>
          <a:prstGeom prst="rect">
            <a:avLst/>
          </a:prstGeom>
          <a:noFill/>
          <a:ln>
            <a:noFill/>
          </a:ln>
        </p:spPr>
        <p:style>
          <a:lnRef idx="0"/>
          <a:fillRef idx="0"/>
          <a:effectRef idx="0"/>
          <a:fontRef idx="minor"/>
        </p:style>
        <p:txBody>
          <a:bodyPr lIns="90000" rIns="90000" tIns="45000" bIns="45000" anchor="b">
            <a:normAutofit/>
          </a:bodyPr>
          <a:p>
            <a:pPr algn="ctr">
              <a:lnSpc>
                <a:spcPct val="85000"/>
              </a:lnSpc>
            </a:pPr>
            <a:r>
              <a:rPr b="0" lang="en-US" sz="4800" spc="-46" strike="noStrike">
                <a:solidFill>
                  <a:srgbClr val="404040"/>
                </a:solidFill>
                <a:latin typeface="Calibri Light"/>
              </a:rPr>
              <a:t>En tant qu’utilisateur, je veux pouvoir prévoir mes recettes hebdomadaires afin d’obtenir la liste de courses adéquates</a:t>
            </a:r>
            <a:endParaRPr b="0" lang="en-US" sz="4800" spc="-1" strike="noStrike">
              <a:latin typeface="Arial"/>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77" name="Image 14" descr=""/>
          <p:cNvPicPr/>
          <p:nvPr/>
        </p:nvPicPr>
        <p:blipFill>
          <a:blip r:embed="rId1"/>
          <a:srcRect l="13794" t="1170" r="53006" b="49417"/>
          <a:stretch/>
        </p:blipFill>
        <p:spPr>
          <a:xfrm>
            <a:off x="420480" y="613800"/>
            <a:ext cx="3819240" cy="4297320"/>
          </a:xfrm>
          <a:prstGeom prst="rect">
            <a:avLst/>
          </a:prstGeom>
          <a:ln>
            <a:noFill/>
          </a:ln>
        </p:spPr>
      </p:pic>
      <p:sp>
        <p:nvSpPr>
          <p:cNvPr id="278" name="CustomShape 1"/>
          <p:cNvSpPr/>
          <p:nvPr/>
        </p:nvSpPr>
        <p:spPr>
          <a:xfrm>
            <a:off x="420480" y="4911480"/>
            <a:ext cx="4023000" cy="976680"/>
          </a:xfrm>
          <a:prstGeom prst="rect">
            <a:avLst/>
          </a:prstGeom>
          <a:noFill/>
          <a:ln>
            <a:noFill/>
          </a:ln>
        </p:spPr>
        <p:style>
          <a:lnRef idx="0"/>
          <a:fillRef idx="0"/>
          <a:effectRef idx="0"/>
          <a:fontRef idx="minor"/>
        </p:style>
        <p:txBody>
          <a:bodyPr lIns="90000" rIns="90000" tIns="45000" bIns="45000"/>
          <a:p>
            <a:pPr>
              <a:lnSpc>
                <a:spcPct val="100000"/>
              </a:lnSpc>
            </a:pPr>
            <a:r>
              <a:rPr b="0" lang="en-US" sz="2000" spc="-1" strike="noStrike">
                <a:solidFill>
                  <a:srgbClr val="000000"/>
                </a:solidFill>
                <a:latin typeface="Calibri"/>
              </a:rPr>
              <a:t>1) Depuis ma sélection des recette je ouvre la page detaillée d’une recette</a:t>
            </a:r>
            <a:endParaRPr b="0" lang="en-US" sz="2000" spc="-1" strike="noStrike">
              <a:latin typeface="Arial"/>
            </a:endParaRPr>
          </a:p>
        </p:txBody>
      </p:sp>
      <p:pic>
        <p:nvPicPr>
          <p:cNvPr id="279" name="" descr=""/>
          <p:cNvPicPr/>
          <p:nvPr/>
        </p:nvPicPr>
        <p:blipFill>
          <a:blip r:embed="rId2"/>
          <a:stretch/>
        </p:blipFill>
        <p:spPr>
          <a:xfrm>
            <a:off x="5577840" y="577800"/>
            <a:ext cx="3831480" cy="4359600"/>
          </a:xfrm>
          <a:prstGeom prst="rect">
            <a:avLst/>
          </a:prstGeom>
          <a:ln>
            <a:noFill/>
          </a:ln>
        </p:spPr>
      </p:pic>
      <p:sp>
        <p:nvSpPr>
          <p:cNvPr id="280" name="CustomShape 2"/>
          <p:cNvSpPr/>
          <p:nvPr/>
        </p:nvSpPr>
        <p:spPr>
          <a:xfrm flipH="1" flipV="1">
            <a:off x="7680240" y="1462320"/>
            <a:ext cx="2468520" cy="118836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81" name="CustomShape 3"/>
          <p:cNvSpPr/>
          <p:nvPr/>
        </p:nvSpPr>
        <p:spPr>
          <a:xfrm>
            <a:off x="9692640" y="2834640"/>
            <a:ext cx="2285640" cy="2750040"/>
          </a:xfrm>
          <a:prstGeom prst="rect">
            <a:avLst/>
          </a:prstGeom>
          <a:noFill/>
          <a:ln>
            <a:noFill/>
          </a:ln>
        </p:spPr>
        <p:style>
          <a:lnRef idx="0"/>
          <a:fillRef idx="0"/>
          <a:effectRef idx="0"/>
          <a:fontRef idx="minor"/>
        </p:style>
        <p:txBody>
          <a:bodyPr lIns="90000" rIns="90000" tIns="45000" bIns="45000"/>
          <a:p>
            <a:pPr>
              <a:lnSpc>
                <a:spcPct val="100000"/>
              </a:lnSpc>
            </a:pPr>
            <a:r>
              <a:rPr b="0" lang="en-US" sz="2000" spc="-1" strike="noStrike">
                <a:solidFill>
                  <a:srgbClr val="000000"/>
                </a:solidFill>
                <a:latin typeface="Calibri"/>
              </a:rPr>
              <a:t>3) Puis cliquer sur add pour ajouter la recette à mes recettes de la semaine et les ingredients à ma liste des courses</a:t>
            </a:r>
            <a:endParaRPr b="0" lang="en-US" sz="2000" spc="-1" strike="noStrike">
              <a:latin typeface="Arial"/>
            </a:endParaRPr>
          </a:p>
        </p:txBody>
      </p:sp>
      <p:sp>
        <p:nvSpPr>
          <p:cNvPr id="282" name="CustomShape 4"/>
          <p:cNvSpPr/>
          <p:nvPr/>
        </p:nvSpPr>
        <p:spPr>
          <a:xfrm flipH="1" flipV="1">
            <a:off x="7223040" y="3291120"/>
            <a:ext cx="1188360" cy="182844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83" name="CustomShape 5"/>
          <p:cNvSpPr/>
          <p:nvPr/>
        </p:nvSpPr>
        <p:spPr>
          <a:xfrm flipH="1" flipV="1">
            <a:off x="7223040" y="2833920"/>
            <a:ext cx="1188360" cy="228564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84" name="CustomShape 6"/>
          <p:cNvSpPr/>
          <p:nvPr/>
        </p:nvSpPr>
        <p:spPr>
          <a:xfrm>
            <a:off x="5760720" y="5120640"/>
            <a:ext cx="3620520" cy="1110600"/>
          </a:xfrm>
          <a:prstGeom prst="rect">
            <a:avLst/>
          </a:prstGeom>
          <a:noFill/>
          <a:ln>
            <a:noFill/>
          </a:ln>
        </p:spPr>
        <p:style>
          <a:lnRef idx="0"/>
          <a:fillRef idx="0"/>
          <a:effectRef idx="0"/>
          <a:fontRef idx="minor"/>
        </p:style>
        <p:txBody>
          <a:bodyPr lIns="90000" rIns="90000" tIns="45000" bIns="45000"/>
          <a:p>
            <a:pPr>
              <a:lnSpc>
                <a:spcPct val="100000"/>
              </a:lnSpc>
            </a:pPr>
            <a:r>
              <a:rPr b="0" lang="en-US" sz="2000" spc="-1" strike="noStrike">
                <a:solidFill>
                  <a:srgbClr val="000000"/>
                </a:solidFill>
                <a:latin typeface="Calibri"/>
              </a:rPr>
              <a:t>2) Je peux cliquer sur les ingredient qui je n’ai pas à disposition (au frigo)</a:t>
            </a:r>
            <a:endParaRPr b="0" lang="en-US" sz="2000" spc="-1" strike="noStrike">
              <a:latin typeface="Arial"/>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5" name="CustomShape 1"/>
          <p:cNvSpPr/>
          <p:nvPr/>
        </p:nvSpPr>
        <p:spPr>
          <a:xfrm>
            <a:off x="1188720" y="1737360"/>
            <a:ext cx="10057680" cy="1678680"/>
          </a:xfrm>
          <a:prstGeom prst="rect">
            <a:avLst/>
          </a:prstGeom>
          <a:noFill/>
          <a:ln>
            <a:noFill/>
          </a:ln>
        </p:spPr>
        <p:style>
          <a:lnRef idx="0"/>
          <a:fillRef idx="0"/>
          <a:effectRef idx="0"/>
          <a:fontRef idx="minor"/>
        </p:style>
        <p:txBody>
          <a:bodyPr lIns="90000" rIns="90000" tIns="45000" bIns="45000" anchor="b">
            <a:normAutofit/>
          </a:bodyPr>
          <a:p>
            <a:pPr algn="ctr">
              <a:lnSpc>
                <a:spcPct val="85000"/>
              </a:lnSpc>
            </a:pPr>
            <a:r>
              <a:rPr b="0" lang="en-US" sz="4800" spc="-46" strike="noStrike">
                <a:solidFill>
                  <a:srgbClr val="404040"/>
                </a:solidFill>
                <a:latin typeface="Calibri Light"/>
              </a:rPr>
              <a:t>En tant qu’utilisateur, je veux pouvoir gerer mes recettes de la semaine et ma liste des courses</a:t>
            </a:r>
            <a:endParaRPr b="0" lang="en-US" sz="4800" spc="-1" strike="noStrike">
              <a:latin typeface="Arial"/>
            </a:endParaRPr>
          </a:p>
        </p:txBody>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86" name="Image 1" descr=""/>
          <p:cNvPicPr/>
          <p:nvPr/>
        </p:nvPicPr>
        <p:blipFill>
          <a:blip r:embed="rId1"/>
          <a:srcRect l="13795" t="0" r="51852" b="48774"/>
          <a:stretch/>
        </p:blipFill>
        <p:spPr>
          <a:xfrm>
            <a:off x="2539800" y="351360"/>
            <a:ext cx="4043520" cy="4465080"/>
          </a:xfrm>
          <a:prstGeom prst="rect">
            <a:avLst/>
          </a:prstGeom>
          <a:ln>
            <a:noFill/>
          </a:ln>
        </p:spPr>
      </p:pic>
      <p:sp>
        <p:nvSpPr>
          <p:cNvPr id="287" name="CustomShape 1"/>
          <p:cNvSpPr/>
          <p:nvPr/>
        </p:nvSpPr>
        <p:spPr>
          <a:xfrm>
            <a:off x="7315200" y="4663440"/>
            <a:ext cx="4043520" cy="130896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000" spc="-1" strike="noStrike">
                <a:solidFill>
                  <a:srgbClr val="000000"/>
                </a:solidFill>
                <a:latin typeface="Calibri"/>
                <a:ea typeface="DejaVu Sans"/>
              </a:rPr>
              <a:t>1) Pour consulter et gérer mes recettes de la semaine, cliquer sur Ma Liste de courses</a:t>
            </a:r>
            <a:endParaRPr b="0" lang="en-US" sz="2000" spc="-1" strike="noStrike">
              <a:latin typeface="Arial"/>
            </a:endParaRPr>
          </a:p>
        </p:txBody>
      </p:sp>
      <p:sp>
        <p:nvSpPr>
          <p:cNvPr id="288" name="CustomShape 2"/>
          <p:cNvSpPr/>
          <p:nvPr/>
        </p:nvSpPr>
        <p:spPr>
          <a:xfrm flipH="1" flipV="1" rot="19771800">
            <a:off x="6004440" y="2775960"/>
            <a:ext cx="675360" cy="232560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89" name="" descr=""/>
          <p:cNvPicPr/>
          <p:nvPr/>
        </p:nvPicPr>
        <p:blipFill>
          <a:blip r:embed="rId1"/>
          <a:stretch/>
        </p:blipFill>
        <p:spPr>
          <a:xfrm>
            <a:off x="640080" y="548640"/>
            <a:ext cx="3748680" cy="4308480"/>
          </a:xfrm>
          <a:prstGeom prst="rect">
            <a:avLst/>
          </a:prstGeom>
          <a:ln>
            <a:noFill/>
          </a:ln>
        </p:spPr>
      </p:pic>
      <p:pic>
        <p:nvPicPr>
          <p:cNvPr id="290" name="" descr=""/>
          <p:cNvPicPr/>
          <p:nvPr/>
        </p:nvPicPr>
        <p:blipFill>
          <a:blip r:embed="rId2"/>
          <a:stretch/>
        </p:blipFill>
        <p:spPr>
          <a:xfrm>
            <a:off x="6492240" y="548640"/>
            <a:ext cx="3835440" cy="4367880"/>
          </a:xfrm>
          <a:prstGeom prst="rect">
            <a:avLst/>
          </a:prstGeom>
          <a:ln>
            <a:noFill/>
          </a:ln>
        </p:spPr>
      </p:pic>
      <p:sp>
        <p:nvSpPr>
          <p:cNvPr id="291" name="CustomShape 1"/>
          <p:cNvSpPr/>
          <p:nvPr/>
        </p:nvSpPr>
        <p:spPr>
          <a:xfrm flipH="1" flipV="1">
            <a:off x="986760" y="2852280"/>
            <a:ext cx="2742840" cy="219420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92" name="CustomShape 2"/>
          <p:cNvSpPr/>
          <p:nvPr/>
        </p:nvSpPr>
        <p:spPr>
          <a:xfrm flipH="1" flipV="1">
            <a:off x="986760" y="3766680"/>
            <a:ext cx="365400" cy="137124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93" name="CustomShape 3"/>
          <p:cNvSpPr/>
          <p:nvPr/>
        </p:nvSpPr>
        <p:spPr>
          <a:xfrm>
            <a:off x="640080" y="5212080"/>
            <a:ext cx="2925720" cy="1028880"/>
          </a:xfrm>
          <a:prstGeom prst="rect">
            <a:avLst/>
          </a:prstGeom>
          <a:noFill/>
          <a:ln>
            <a:noFill/>
          </a:ln>
        </p:spPr>
        <p:style>
          <a:lnRef idx="0"/>
          <a:fillRef idx="0"/>
          <a:effectRef idx="0"/>
          <a:fontRef idx="minor"/>
        </p:style>
        <p:txBody>
          <a:bodyPr lIns="90000" rIns="90000" tIns="45000" bIns="45000"/>
          <a:p>
            <a:pPr>
              <a:lnSpc>
                <a:spcPct val="100000"/>
              </a:lnSpc>
            </a:pPr>
            <a:r>
              <a:rPr b="0" lang="en-US" sz="1600" spc="-1" strike="noStrike">
                <a:solidFill>
                  <a:srgbClr val="000000"/>
                </a:solidFill>
                <a:latin typeface="Calibri"/>
              </a:rPr>
              <a:t>Marquer la recette comme preparé (les éléments de la liste des courses sinchronisés)</a:t>
            </a:r>
            <a:endParaRPr b="0" lang="en-US" sz="1600" spc="-1" strike="noStrike">
              <a:latin typeface="Arial"/>
            </a:endParaRPr>
          </a:p>
        </p:txBody>
      </p:sp>
      <p:sp>
        <p:nvSpPr>
          <p:cNvPr id="294" name="CustomShape 4"/>
          <p:cNvSpPr/>
          <p:nvPr/>
        </p:nvSpPr>
        <p:spPr>
          <a:xfrm>
            <a:off x="3608640" y="5212080"/>
            <a:ext cx="2517480" cy="1028880"/>
          </a:xfrm>
          <a:prstGeom prst="rect">
            <a:avLst/>
          </a:prstGeom>
          <a:noFill/>
          <a:ln>
            <a:noFill/>
          </a:ln>
        </p:spPr>
        <p:style>
          <a:lnRef idx="0"/>
          <a:fillRef idx="0"/>
          <a:effectRef idx="0"/>
          <a:fontRef idx="minor"/>
        </p:style>
        <p:txBody>
          <a:bodyPr lIns="90000" rIns="90000" tIns="45000" bIns="45000"/>
          <a:p>
            <a:pPr>
              <a:lnSpc>
                <a:spcPct val="100000"/>
              </a:lnSpc>
            </a:pPr>
            <a:r>
              <a:rPr b="0" lang="en-US" sz="1600" spc="-1" strike="noStrike">
                <a:solidFill>
                  <a:srgbClr val="000000"/>
                </a:solidFill>
                <a:latin typeface="Calibri"/>
              </a:rPr>
              <a:t>Effacer la recette (les éléments de la liste des courses sinchronisés)</a:t>
            </a:r>
            <a:endParaRPr b="0" lang="en-US" sz="1600" spc="-1" strike="noStrike">
              <a:latin typeface="Arial"/>
            </a:endParaRPr>
          </a:p>
        </p:txBody>
      </p:sp>
      <p:sp>
        <p:nvSpPr>
          <p:cNvPr id="295" name="CustomShape 5"/>
          <p:cNvSpPr/>
          <p:nvPr/>
        </p:nvSpPr>
        <p:spPr>
          <a:xfrm flipH="1" flipV="1">
            <a:off x="9600840" y="2102400"/>
            <a:ext cx="726480" cy="73116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96" name="CustomShape 6"/>
          <p:cNvSpPr/>
          <p:nvPr/>
        </p:nvSpPr>
        <p:spPr>
          <a:xfrm flipH="1" flipV="1">
            <a:off x="7040160" y="4296960"/>
            <a:ext cx="822600" cy="82296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97" name="CustomShape 7"/>
          <p:cNvSpPr/>
          <p:nvPr/>
        </p:nvSpPr>
        <p:spPr>
          <a:xfrm>
            <a:off x="6675120" y="5303520"/>
            <a:ext cx="2194200" cy="639720"/>
          </a:xfrm>
          <a:prstGeom prst="rect">
            <a:avLst/>
          </a:prstGeom>
          <a:noFill/>
          <a:ln>
            <a:noFill/>
          </a:ln>
        </p:spPr>
        <p:style>
          <a:lnRef idx="0"/>
          <a:fillRef idx="0"/>
          <a:effectRef idx="0"/>
          <a:fontRef idx="minor"/>
        </p:style>
        <p:txBody>
          <a:bodyPr lIns="90000" rIns="90000" tIns="45000" bIns="45000"/>
          <a:p>
            <a:pPr>
              <a:lnSpc>
                <a:spcPct val="100000"/>
              </a:lnSpc>
            </a:pPr>
            <a:r>
              <a:rPr b="0" lang="en-US" sz="1600" spc="-1" strike="noStrike">
                <a:solidFill>
                  <a:srgbClr val="000000"/>
                </a:solidFill>
                <a:latin typeface="Calibri"/>
              </a:rPr>
              <a:t>Publicité grandes surfaces</a:t>
            </a:r>
            <a:endParaRPr b="0" lang="en-US" sz="1600" spc="-1" strike="noStrike">
              <a:latin typeface="Arial"/>
            </a:endParaRPr>
          </a:p>
        </p:txBody>
      </p:sp>
      <p:sp>
        <p:nvSpPr>
          <p:cNvPr id="298" name="CustomShape 8"/>
          <p:cNvSpPr/>
          <p:nvPr/>
        </p:nvSpPr>
        <p:spPr>
          <a:xfrm>
            <a:off x="10424160" y="2850840"/>
            <a:ext cx="1188360" cy="897840"/>
          </a:xfrm>
          <a:prstGeom prst="rect">
            <a:avLst/>
          </a:prstGeom>
          <a:noFill/>
          <a:ln>
            <a:noFill/>
          </a:ln>
        </p:spPr>
        <p:style>
          <a:lnRef idx="0"/>
          <a:fillRef idx="0"/>
          <a:effectRef idx="0"/>
          <a:fontRef idx="minor"/>
        </p:style>
        <p:txBody>
          <a:bodyPr lIns="90000" rIns="90000" tIns="45000" bIns="45000"/>
          <a:p>
            <a:pPr>
              <a:lnSpc>
                <a:spcPct val="100000"/>
              </a:lnSpc>
            </a:pPr>
            <a:r>
              <a:rPr b="0" lang="en-US" sz="1600" spc="-1" strike="noStrike">
                <a:solidFill>
                  <a:srgbClr val="000000"/>
                </a:solidFill>
                <a:latin typeface="Calibri"/>
              </a:rPr>
              <a:t>Marquer comme acheté</a:t>
            </a:r>
            <a:endParaRPr b="0" lang="en-US" sz="1600" spc="-1" strike="noStrike">
              <a:latin typeface="Arial"/>
            </a:endParaRPr>
          </a:p>
        </p:txBody>
      </p:sp>
      <p:sp>
        <p:nvSpPr>
          <p:cNvPr id="299" name="CustomShape 9"/>
          <p:cNvSpPr/>
          <p:nvPr/>
        </p:nvSpPr>
        <p:spPr>
          <a:xfrm>
            <a:off x="548640" y="182880"/>
            <a:ext cx="2083680" cy="3459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latin typeface="Arial"/>
              </a:rPr>
              <a:t>2) Onglet Recettes</a:t>
            </a:r>
            <a:endParaRPr b="0" lang="en-US" sz="1800" spc="-1" strike="noStrike">
              <a:latin typeface="Arial"/>
            </a:endParaRPr>
          </a:p>
        </p:txBody>
      </p:sp>
      <p:sp>
        <p:nvSpPr>
          <p:cNvPr id="300" name="CustomShape 10"/>
          <p:cNvSpPr/>
          <p:nvPr/>
        </p:nvSpPr>
        <p:spPr>
          <a:xfrm>
            <a:off x="6475680" y="202320"/>
            <a:ext cx="2194200" cy="3459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latin typeface="Arial"/>
              </a:rPr>
              <a:t>3) Onglet Courses</a:t>
            </a:r>
            <a:endParaRPr b="0" lang="en-US" sz="1800" spc="-1" strike="noStrike">
              <a:latin typeface="Arial"/>
            </a:endParaRPr>
          </a:p>
        </p:txBody>
      </p:sp>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823320" y="2377440"/>
            <a:ext cx="10057680" cy="1678680"/>
          </a:xfrm>
          <a:prstGeom prst="rect">
            <a:avLst/>
          </a:prstGeom>
          <a:noFill/>
          <a:ln>
            <a:noFill/>
          </a:ln>
        </p:spPr>
        <p:style>
          <a:lnRef idx="0"/>
          <a:fillRef idx="0"/>
          <a:effectRef idx="0"/>
          <a:fontRef idx="minor"/>
        </p:style>
        <p:txBody>
          <a:bodyPr lIns="90000" rIns="90000" tIns="45000" bIns="45000" anchor="b">
            <a:normAutofit/>
          </a:bodyPr>
          <a:p>
            <a:pPr algn="ctr">
              <a:lnSpc>
                <a:spcPct val="85000"/>
              </a:lnSpc>
            </a:pPr>
            <a:r>
              <a:rPr b="0" lang="en-US" sz="4800" spc="-46" strike="noStrike">
                <a:solidFill>
                  <a:srgbClr val="404040"/>
                </a:solidFill>
                <a:latin typeface="Calibri Light"/>
              </a:rPr>
              <a:t>En tant qu’utilisateur, je veux publier et partager mes recettes avec la communauté</a:t>
            </a:r>
            <a:endParaRPr b="0" lang="en-US" sz="4800" spc="-1" strike="noStrike">
              <a:latin typeface="Arial"/>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02" name="Image 1" descr=""/>
          <p:cNvPicPr/>
          <p:nvPr/>
        </p:nvPicPr>
        <p:blipFill>
          <a:blip r:embed="rId1"/>
          <a:srcRect l="13795" t="0" r="51852" b="48774"/>
          <a:stretch/>
        </p:blipFill>
        <p:spPr>
          <a:xfrm>
            <a:off x="1635840" y="260640"/>
            <a:ext cx="5181120" cy="5721840"/>
          </a:xfrm>
          <a:prstGeom prst="rect">
            <a:avLst/>
          </a:prstGeom>
          <a:ln>
            <a:noFill/>
          </a:ln>
        </p:spPr>
      </p:pic>
      <p:sp>
        <p:nvSpPr>
          <p:cNvPr id="303" name="CustomShape 1"/>
          <p:cNvSpPr/>
          <p:nvPr/>
        </p:nvSpPr>
        <p:spPr>
          <a:xfrm>
            <a:off x="7090560" y="657720"/>
            <a:ext cx="3656880" cy="69912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000" spc="-1" strike="noStrike">
                <a:solidFill>
                  <a:srgbClr val="000000"/>
                </a:solidFill>
                <a:latin typeface="Calibri"/>
                <a:ea typeface="DejaVu Sans"/>
              </a:rPr>
              <a:t>1)</a:t>
            </a:r>
            <a:r>
              <a:rPr b="0" lang="en-US" sz="2000" spc="-1" strike="noStrike">
                <a:solidFill>
                  <a:srgbClr val="000000"/>
                </a:solidFill>
                <a:latin typeface="Calibri"/>
                <a:ea typeface="DejaVu Sans"/>
              </a:rPr>
              <a:t>Cliquer sur le bouton Share </a:t>
            </a:r>
            <a:endParaRPr b="0" lang="en-US" sz="2000" spc="-1" strike="noStrike">
              <a:latin typeface="Arial"/>
            </a:endParaRPr>
          </a:p>
        </p:txBody>
      </p:sp>
      <p:sp>
        <p:nvSpPr>
          <p:cNvPr id="304" name="CustomShape 2"/>
          <p:cNvSpPr/>
          <p:nvPr/>
        </p:nvSpPr>
        <p:spPr>
          <a:xfrm flipH="1">
            <a:off x="5052600" y="978480"/>
            <a:ext cx="2453760" cy="383328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305" name="CustomShape 3"/>
          <p:cNvSpPr/>
          <p:nvPr/>
        </p:nvSpPr>
        <p:spPr>
          <a:xfrm>
            <a:off x="6994800" y="1754280"/>
            <a:ext cx="3239640" cy="6386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Calibri"/>
                <a:ea typeface="DejaVu Sans"/>
              </a:rPr>
              <a:t>2) Saisir la recette dans le formulaire proposé</a:t>
            </a:r>
            <a:endParaRPr b="0" lang="en-US" sz="1800" spc="-1" strike="noStrike">
              <a:latin typeface="Arial"/>
            </a:endParaRPr>
          </a:p>
        </p:txBody>
      </p:sp>
      <p:sp>
        <p:nvSpPr>
          <p:cNvPr id="306" name="CustomShape 4"/>
          <p:cNvSpPr/>
          <p:nvPr/>
        </p:nvSpPr>
        <p:spPr>
          <a:xfrm>
            <a:off x="6818040" y="3118680"/>
            <a:ext cx="3047760" cy="6386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Calibri"/>
                <a:ea typeface="DejaVu Sans"/>
              </a:rPr>
              <a:t>3) Partager avec la communauté</a:t>
            </a:r>
            <a:endParaRPr b="0" lang="en-US" sz="1800" spc="-1" strike="noStrike">
              <a:latin typeface="Arial"/>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CustomShape 1"/>
          <p:cNvSpPr/>
          <p:nvPr/>
        </p:nvSpPr>
        <p:spPr>
          <a:xfrm>
            <a:off x="2103120" y="378360"/>
            <a:ext cx="10057680" cy="1450080"/>
          </a:xfrm>
          <a:prstGeom prst="rect">
            <a:avLst/>
          </a:prstGeom>
          <a:noFill/>
          <a:ln>
            <a:noFill/>
          </a:ln>
        </p:spPr>
        <p:style>
          <a:lnRef idx="0"/>
          <a:fillRef idx="0"/>
          <a:effectRef idx="0"/>
          <a:fontRef idx="minor"/>
        </p:style>
        <p:txBody>
          <a:bodyPr lIns="90000" rIns="90000" tIns="45000" bIns="45000" anchor="b"/>
          <a:p>
            <a:pPr>
              <a:lnSpc>
                <a:spcPct val="85000"/>
              </a:lnSpc>
            </a:pPr>
            <a:r>
              <a:rPr b="0" lang="en-US" sz="4800" spc="-46" strike="noStrike">
                <a:solidFill>
                  <a:srgbClr val="404040"/>
                </a:solidFill>
                <a:latin typeface="Calibri Light"/>
              </a:rPr>
              <a:t>Plan</a:t>
            </a:r>
            <a:endParaRPr b="0" lang="en-US" sz="4800" spc="-1" strike="noStrike">
              <a:latin typeface="Arial"/>
            </a:endParaRPr>
          </a:p>
        </p:txBody>
      </p:sp>
      <p:grpSp>
        <p:nvGrpSpPr>
          <p:cNvPr id="308" name="Group 2"/>
          <p:cNvGrpSpPr/>
          <p:nvPr/>
        </p:nvGrpSpPr>
        <p:grpSpPr>
          <a:xfrm>
            <a:off x="1097280" y="1848600"/>
            <a:ext cx="10057680" cy="3820680"/>
            <a:chOff x="1097280" y="1848600"/>
            <a:chExt cx="10057680" cy="3820680"/>
          </a:xfrm>
        </p:grpSpPr>
        <p:sp>
          <p:nvSpPr>
            <p:cNvPr id="309" name="CustomShape 3"/>
            <p:cNvSpPr/>
            <p:nvPr/>
          </p:nvSpPr>
          <p:spPr>
            <a:xfrm>
              <a:off x="1097280" y="1848600"/>
              <a:ext cx="10057680" cy="599040"/>
            </a:xfrm>
            <a:prstGeom prst="roundRect">
              <a:avLst>
                <a:gd name="adj" fmla="val 16667"/>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lin ang="0"/>
            </a:gradFill>
            <a:ln>
              <a:noFill/>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124560" rIns="95400" tIns="124560" bIns="124920" anchor="ctr"/>
            <a:p>
              <a:pPr>
                <a:lnSpc>
                  <a:spcPct val="90000"/>
                </a:lnSpc>
                <a:spcAft>
                  <a:spcPts val="876"/>
                </a:spcAft>
              </a:pPr>
              <a:r>
                <a:rPr b="0" lang="en-US" sz="2500" spc="-1" strike="noStrike">
                  <a:solidFill>
                    <a:srgbClr val="000000"/>
                  </a:solidFill>
                  <a:latin typeface="Calibri"/>
                  <a:ea typeface="DejaVu Sans"/>
                </a:rPr>
                <a:t>Résultats des analyses</a:t>
              </a:r>
              <a:endParaRPr b="0" lang="en-US" sz="2500" spc="-1" strike="noStrike">
                <a:latin typeface="Arial"/>
              </a:endParaRPr>
            </a:p>
          </p:txBody>
        </p:sp>
        <p:sp>
          <p:nvSpPr>
            <p:cNvPr id="310" name="CustomShape 4"/>
            <p:cNvSpPr/>
            <p:nvPr/>
          </p:nvSpPr>
          <p:spPr>
            <a:xfrm>
              <a:off x="1097280" y="2448360"/>
              <a:ext cx="10057680" cy="1034280"/>
            </a:xfrm>
            <a:prstGeom prst="rect">
              <a:avLst/>
            </a:prstGeom>
            <a:noFill/>
            <a:ln>
              <a:noFill/>
            </a:ln>
          </p:spPr>
          <p:style>
            <a:lnRef idx="0"/>
            <a:fillRef idx="0"/>
            <a:effectRef idx="0"/>
            <a:fontRef idx="minor"/>
          </p:style>
          <p:txBody>
            <a:bodyPr lIns="319320" rIns="177840" tIns="31680" bIns="31680"/>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Spécifications fonctionnelles</a:t>
              </a:r>
              <a:endParaRPr b="0" lang="en-US" sz="2000" spc="-1" strike="noStrike">
                <a:latin typeface="Arial"/>
              </a:endParaRPr>
            </a:p>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User-stories</a:t>
              </a:r>
              <a:endParaRPr b="0" lang="en-US" sz="2000" spc="-1" strike="noStrike">
                <a:latin typeface="Arial"/>
              </a:endParaRPr>
            </a:p>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StoryBoards</a:t>
              </a:r>
              <a:endParaRPr b="0" lang="en-US" sz="2000" spc="-1" strike="noStrike">
                <a:latin typeface="Arial"/>
              </a:endParaRPr>
            </a:p>
          </p:txBody>
        </p:sp>
        <p:sp>
          <p:nvSpPr>
            <p:cNvPr id="311" name="CustomShape 5"/>
            <p:cNvSpPr/>
            <p:nvPr/>
          </p:nvSpPr>
          <p:spPr>
            <a:xfrm>
              <a:off x="1097280" y="3483360"/>
              <a:ext cx="10057680" cy="599040"/>
            </a:xfrm>
            <a:prstGeom prst="roundRect">
              <a:avLst>
                <a:gd name="adj" fmla="val 16667"/>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lin ang="0"/>
            </a:gradFill>
            <a:ln>
              <a:noFill/>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124560" rIns="95400" tIns="124560" bIns="124920" anchor="ctr"/>
            <a:p>
              <a:pPr>
                <a:lnSpc>
                  <a:spcPct val="90000"/>
                </a:lnSpc>
                <a:spcAft>
                  <a:spcPts val="876"/>
                </a:spcAft>
              </a:pPr>
              <a:r>
                <a:rPr b="0" lang="en-US" sz="2500" spc="-1" strike="noStrike">
                  <a:solidFill>
                    <a:srgbClr val="000000"/>
                  </a:solidFill>
                  <a:latin typeface="Calibri"/>
                  <a:ea typeface="DejaVu Sans"/>
                </a:rPr>
                <a:t>Sujets techniques</a:t>
              </a:r>
              <a:endParaRPr b="0" lang="en-US" sz="2500" spc="-1" strike="noStrike">
                <a:latin typeface="Arial"/>
              </a:endParaRPr>
            </a:p>
          </p:txBody>
        </p:sp>
        <p:sp>
          <p:nvSpPr>
            <p:cNvPr id="312" name="CustomShape 6"/>
            <p:cNvSpPr/>
            <p:nvPr/>
          </p:nvSpPr>
          <p:spPr>
            <a:xfrm>
              <a:off x="1097280" y="4082760"/>
              <a:ext cx="10057680" cy="1586520"/>
            </a:xfrm>
            <a:prstGeom prst="rect">
              <a:avLst/>
            </a:prstGeom>
            <a:noFill/>
            <a:ln>
              <a:noFill/>
            </a:ln>
          </p:spPr>
          <p:style>
            <a:lnRef idx="0"/>
            <a:fillRef idx="0"/>
            <a:effectRef idx="0"/>
            <a:fontRef idx="minor"/>
          </p:style>
          <p:txBody>
            <a:bodyPr lIns="319320" rIns="177840" tIns="31680" bIns="31680"/>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Outils et réalisations techniques</a:t>
              </a:r>
              <a:endParaRPr b="0" lang="en-US" sz="2000" spc="-1" strike="noStrike">
                <a:latin typeface="Arial"/>
              </a:endParaRPr>
            </a:p>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Architecture</a:t>
              </a:r>
              <a:endParaRPr b="0" lang="en-US" sz="2000" spc="-1" strike="noStrike">
                <a:latin typeface="Arial"/>
              </a:endParaRPr>
            </a:p>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Spécification non-fonctionnelle</a:t>
              </a:r>
              <a:endParaRPr b="0" lang="en-US" sz="2000" spc="-1" strike="noStrike">
                <a:latin typeface="Arial"/>
              </a:endParaRPr>
            </a:p>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Organisation de travail</a:t>
              </a:r>
              <a:endParaRPr b="0" lang="en-US" sz="2000" spc="-1" strike="noStrike">
                <a:latin typeface="Arial"/>
              </a:endParaRPr>
            </a:p>
            <a:p>
              <a:pPr>
                <a:lnSpc>
                  <a:spcPct val="90000"/>
                </a:lnSpc>
                <a:spcAft>
                  <a:spcPts val="400"/>
                </a:spcAft>
              </a:pPr>
              <a:endParaRPr b="0" lang="en-US" sz="2000" spc="-1" strike="noStrike">
                <a:latin typeface="Arial"/>
              </a:endParaRPr>
            </a:p>
          </p:txBody>
        </p:sp>
      </p:grpSp>
      <p:grpSp>
        <p:nvGrpSpPr>
          <p:cNvPr id="313" name="Group 7"/>
          <p:cNvGrpSpPr/>
          <p:nvPr/>
        </p:nvGrpSpPr>
        <p:grpSpPr>
          <a:xfrm>
            <a:off x="0" y="0"/>
            <a:ext cx="36000" cy="36000"/>
            <a:chOff x="0" y="0"/>
            <a:chExt cx="36000" cy="36000"/>
          </a:xfrm>
        </p:grpSpPr>
      </p:grpSp>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CustomShape 1"/>
          <p:cNvSpPr/>
          <p:nvPr/>
        </p:nvSpPr>
        <p:spPr>
          <a:xfrm>
            <a:off x="1097280" y="286560"/>
            <a:ext cx="10057680" cy="1450080"/>
          </a:xfrm>
          <a:prstGeom prst="rect">
            <a:avLst/>
          </a:prstGeom>
          <a:noFill/>
          <a:ln>
            <a:noFill/>
          </a:ln>
        </p:spPr>
        <p:style>
          <a:lnRef idx="0"/>
          <a:fillRef idx="0"/>
          <a:effectRef idx="0"/>
          <a:fontRef idx="minor"/>
        </p:style>
        <p:txBody>
          <a:bodyPr lIns="90000" rIns="90000" tIns="45000" bIns="45000" anchor="b"/>
          <a:p>
            <a:pPr>
              <a:lnSpc>
                <a:spcPct val="85000"/>
              </a:lnSpc>
            </a:pPr>
            <a:r>
              <a:rPr b="0" lang="en-US" sz="4800" spc="-46" strike="noStrike">
                <a:solidFill>
                  <a:srgbClr val="404040"/>
                </a:solidFill>
                <a:latin typeface="Calibri Light"/>
              </a:rPr>
              <a:t>Nouveau projet, nouveau sujet</a:t>
            </a:r>
            <a:endParaRPr b="0" lang="en-US" sz="4800" spc="-1" strike="noStrike">
              <a:latin typeface="Arial"/>
            </a:endParaRPr>
          </a:p>
        </p:txBody>
      </p:sp>
      <p:grpSp>
        <p:nvGrpSpPr>
          <p:cNvPr id="222" name="Group 2"/>
          <p:cNvGrpSpPr/>
          <p:nvPr/>
        </p:nvGrpSpPr>
        <p:grpSpPr>
          <a:xfrm>
            <a:off x="1097280" y="2082960"/>
            <a:ext cx="10057680" cy="3548160"/>
            <a:chOff x="1097280" y="2082960"/>
            <a:chExt cx="10057680" cy="3548160"/>
          </a:xfrm>
        </p:grpSpPr>
        <p:sp>
          <p:nvSpPr>
            <p:cNvPr id="223" name="CustomShape 3"/>
            <p:cNvSpPr/>
            <p:nvPr/>
          </p:nvSpPr>
          <p:spPr>
            <a:xfrm>
              <a:off x="1097280" y="2082960"/>
              <a:ext cx="10057680" cy="646920"/>
            </a:xfrm>
            <a:prstGeom prst="roundRect">
              <a:avLst>
                <a:gd name="adj" fmla="val 16667"/>
              </a:avLst>
            </a:prstGeom>
            <a:noFill/>
            <a:ln>
              <a:noFill/>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134640" rIns="102960" tIns="134640" bIns="134640" anchor="ctr"/>
            <a:p>
              <a:pPr>
                <a:lnSpc>
                  <a:spcPct val="90000"/>
                </a:lnSpc>
                <a:spcAft>
                  <a:spcPts val="944"/>
                </a:spcAft>
              </a:pPr>
              <a:r>
                <a:rPr b="0" lang="en-US" sz="2700" spc="-1" strike="noStrike">
                  <a:solidFill>
                    <a:srgbClr val="000000"/>
                  </a:solidFill>
                  <a:latin typeface="Calibri"/>
                  <a:ea typeface="DejaVu Sans"/>
                </a:rPr>
                <a:t>Look&amp;Cook, une application qui permet de : </a:t>
              </a:r>
              <a:endParaRPr b="0" lang="en-US" sz="2700" spc="-1" strike="noStrike">
                <a:latin typeface="Arial"/>
              </a:endParaRPr>
            </a:p>
          </p:txBody>
        </p:sp>
        <p:sp>
          <p:nvSpPr>
            <p:cNvPr id="224" name="CustomShape 4"/>
            <p:cNvSpPr/>
            <p:nvPr/>
          </p:nvSpPr>
          <p:spPr>
            <a:xfrm>
              <a:off x="1097280" y="2808360"/>
              <a:ext cx="10057680" cy="646920"/>
            </a:xfrm>
            <a:prstGeom prst="roundRect">
              <a:avLst>
                <a:gd name="adj" fmla="val 16667"/>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lin ang="0"/>
            </a:gradFill>
            <a:ln>
              <a:noFill/>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134640" rIns="102960" tIns="134640" bIns="134640" anchor="ctr"/>
            <a:p>
              <a:pPr>
                <a:lnSpc>
                  <a:spcPct val="90000"/>
                </a:lnSpc>
                <a:spcAft>
                  <a:spcPts val="944"/>
                </a:spcAft>
              </a:pPr>
              <a:r>
                <a:rPr b="0" lang="en-US" sz="2700" spc="-1" strike="noStrike">
                  <a:solidFill>
                    <a:srgbClr val="000000"/>
                  </a:solidFill>
                  <a:latin typeface="Calibri"/>
                  <a:ea typeface="DejaVu Sans"/>
                </a:rPr>
                <a:t>Trouver les recettes adéquates en fonction du contenu de son frigo</a:t>
              </a:r>
              <a:endParaRPr b="0" lang="en-US" sz="2700" spc="-1" strike="noStrike">
                <a:latin typeface="Arial"/>
              </a:endParaRPr>
            </a:p>
          </p:txBody>
        </p:sp>
        <p:sp>
          <p:nvSpPr>
            <p:cNvPr id="225" name="CustomShape 5"/>
            <p:cNvSpPr/>
            <p:nvPr/>
          </p:nvSpPr>
          <p:spPr>
            <a:xfrm>
              <a:off x="1097280" y="3533760"/>
              <a:ext cx="10057680" cy="646920"/>
            </a:xfrm>
            <a:prstGeom prst="roundRect">
              <a:avLst>
                <a:gd name="adj" fmla="val 16667"/>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lin ang="0"/>
            </a:gradFill>
            <a:ln>
              <a:noFill/>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134640" rIns="102960" tIns="134640" bIns="134640" anchor="ctr"/>
            <a:p>
              <a:pPr>
                <a:lnSpc>
                  <a:spcPct val="90000"/>
                </a:lnSpc>
                <a:spcAft>
                  <a:spcPts val="944"/>
                </a:spcAft>
              </a:pPr>
              <a:r>
                <a:rPr b="0" lang="en-US" sz="2700" spc="-1" strike="noStrike">
                  <a:solidFill>
                    <a:srgbClr val="000000"/>
                  </a:solidFill>
                  <a:latin typeface="Calibri"/>
                  <a:ea typeface="DejaVu Sans"/>
                </a:rPr>
                <a:t>Créer une liste de courses en fonction de ses recettes hebdomadaires</a:t>
              </a:r>
              <a:endParaRPr b="0" lang="en-US" sz="2700" spc="-1" strike="noStrike">
                <a:latin typeface="Arial"/>
              </a:endParaRPr>
            </a:p>
          </p:txBody>
        </p:sp>
        <p:sp>
          <p:nvSpPr>
            <p:cNvPr id="226" name="CustomShape 6"/>
            <p:cNvSpPr/>
            <p:nvPr/>
          </p:nvSpPr>
          <p:spPr>
            <a:xfrm>
              <a:off x="1097280" y="4258800"/>
              <a:ext cx="10057680" cy="646920"/>
            </a:xfrm>
            <a:prstGeom prst="roundRect">
              <a:avLst>
                <a:gd name="adj" fmla="val 16667"/>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lin ang="0"/>
            </a:gradFill>
            <a:ln>
              <a:noFill/>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134640" rIns="102960" tIns="134640" bIns="134640" anchor="ctr"/>
            <a:p>
              <a:pPr>
                <a:lnSpc>
                  <a:spcPct val="90000"/>
                </a:lnSpc>
                <a:spcAft>
                  <a:spcPts val="944"/>
                </a:spcAft>
              </a:pPr>
              <a:r>
                <a:rPr b="0" lang="en-US" sz="2700" spc="-1" strike="noStrike">
                  <a:solidFill>
                    <a:srgbClr val="000000"/>
                  </a:solidFill>
                  <a:latin typeface="Calibri"/>
                  <a:ea typeface="DejaVu Sans"/>
                </a:rPr>
                <a:t>Gérer le contenu de son frigo de façon intelligente</a:t>
              </a:r>
              <a:endParaRPr b="0" lang="en-US" sz="2700" spc="-1" strike="noStrike">
                <a:latin typeface="Arial"/>
              </a:endParaRPr>
            </a:p>
          </p:txBody>
        </p:sp>
        <p:sp>
          <p:nvSpPr>
            <p:cNvPr id="227" name="CustomShape 7"/>
            <p:cNvSpPr/>
            <p:nvPr/>
          </p:nvSpPr>
          <p:spPr>
            <a:xfrm>
              <a:off x="1097280" y="4984200"/>
              <a:ext cx="10057680" cy="646920"/>
            </a:xfrm>
            <a:prstGeom prst="roundRect">
              <a:avLst>
                <a:gd name="adj" fmla="val 16667"/>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lin ang="0"/>
            </a:gradFill>
            <a:ln>
              <a:noFill/>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134640" rIns="102960" tIns="134640" bIns="134640" anchor="ctr"/>
            <a:p>
              <a:pPr>
                <a:lnSpc>
                  <a:spcPct val="90000"/>
                </a:lnSpc>
                <a:spcAft>
                  <a:spcPts val="944"/>
                </a:spcAft>
              </a:pPr>
              <a:r>
                <a:rPr b="0" lang="en-US" sz="2700" spc="-1" strike="noStrike">
                  <a:solidFill>
                    <a:srgbClr val="000000"/>
                  </a:solidFill>
                  <a:latin typeface="Calibri"/>
                  <a:ea typeface="DejaVu Sans"/>
                </a:rPr>
                <a:t>Publier et partager ses recettes avec la communauté</a:t>
              </a:r>
              <a:endParaRPr b="0" lang="en-US" sz="2700" spc="-1" strike="noStrike">
                <a:latin typeface="Arial"/>
              </a:endParaRPr>
            </a:p>
          </p:txBody>
        </p:sp>
      </p:grpSp>
      <p:grpSp>
        <p:nvGrpSpPr>
          <p:cNvPr id="228" name="Group 8"/>
          <p:cNvGrpSpPr/>
          <p:nvPr/>
        </p:nvGrpSpPr>
        <p:grpSpPr>
          <a:xfrm>
            <a:off x="0" y="0"/>
            <a:ext cx="36000" cy="36000"/>
            <a:chOff x="0" y="0"/>
            <a:chExt cx="36000" cy="36000"/>
          </a:xfrm>
        </p:grpSpPr>
      </p:gr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CustomShape 1"/>
          <p:cNvSpPr/>
          <p:nvPr/>
        </p:nvSpPr>
        <p:spPr>
          <a:xfrm>
            <a:off x="968040" y="1749600"/>
            <a:ext cx="10057680" cy="1678680"/>
          </a:xfrm>
          <a:prstGeom prst="rect">
            <a:avLst/>
          </a:prstGeom>
          <a:noFill/>
          <a:ln>
            <a:noFill/>
          </a:ln>
        </p:spPr>
        <p:style>
          <a:lnRef idx="0"/>
          <a:fillRef idx="0"/>
          <a:effectRef idx="0"/>
          <a:fontRef idx="minor"/>
        </p:style>
        <p:txBody>
          <a:bodyPr lIns="90000" rIns="90000" tIns="45000" bIns="45000" anchor="b">
            <a:normAutofit/>
          </a:bodyPr>
          <a:p>
            <a:pPr algn="ctr">
              <a:lnSpc>
                <a:spcPct val="85000"/>
              </a:lnSpc>
            </a:pPr>
            <a:r>
              <a:rPr b="0" lang="en-US" sz="4800" spc="-46" strike="noStrike">
                <a:solidFill>
                  <a:srgbClr val="404040"/>
                </a:solidFill>
                <a:latin typeface="Calibri Light"/>
              </a:rPr>
              <a:t>Comment procéder pour répondre à ces spécifications ?</a:t>
            </a:r>
            <a:endParaRPr b="0" lang="en-US" sz="4800" spc="-1" strike="noStrike">
              <a:latin typeface="Arial"/>
            </a:endParaRPr>
          </a:p>
        </p:txBody>
      </p:sp>
    </p:spTree>
  </p:cSld>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5" name="CustomShape 1"/>
          <p:cNvSpPr/>
          <p:nvPr/>
        </p:nvSpPr>
        <p:spPr>
          <a:xfrm>
            <a:off x="731880" y="274320"/>
            <a:ext cx="10057680" cy="1417680"/>
          </a:xfrm>
          <a:prstGeom prst="rect">
            <a:avLst/>
          </a:prstGeom>
          <a:noFill/>
          <a:ln>
            <a:noFill/>
          </a:ln>
        </p:spPr>
        <p:style>
          <a:lnRef idx="0"/>
          <a:fillRef idx="0"/>
          <a:effectRef idx="0"/>
          <a:fontRef idx="minor"/>
        </p:style>
        <p:txBody>
          <a:bodyPr lIns="0" rIns="0" tIns="0" bIns="0" anchor="ctr"/>
          <a:p>
            <a:pPr>
              <a:lnSpc>
                <a:spcPct val="100000"/>
              </a:lnSpc>
            </a:pPr>
            <a:r>
              <a:rPr b="0" lang="en-US" sz="4800" spc="-46" strike="noStrike">
                <a:solidFill>
                  <a:srgbClr val="404040"/>
                </a:solidFill>
                <a:latin typeface="Calibri Light"/>
              </a:rPr>
              <a:t>L’architecture et les microservices</a:t>
            </a:r>
            <a:endParaRPr b="0" lang="en-US" sz="4800" spc="-1" strike="noStrike">
              <a:latin typeface="Arial"/>
            </a:endParaRPr>
          </a:p>
        </p:txBody>
      </p:sp>
      <p:sp>
        <p:nvSpPr>
          <p:cNvPr id="316" name="CustomShape 2"/>
          <p:cNvSpPr/>
          <p:nvPr/>
        </p:nvSpPr>
        <p:spPr>
          <a:xfrm>
            <a:off x="4425480" y="3138480"/>
            <a:ext cx="332640" cy="233640"/>
          </a:xfrm>
          <a:prstGeom prst="rect">
            <a:avLst/>
          </a:prstGeom>
          <a:noFill/>
          <a:ln>
            <a:noFill/>
          </a:ln>
        </p:spPr>
        <p:style>
          <a:lnRef idx="0"/>
          <a:fillRef idx="0"/>
          <a:effectRef idx="0"/>
          <a:fontRef idx="minor"/>
        </p:style>
        <p:txBody>
          <a:bodyPr lIns="90000" rIns="90000" tIns="45000" bIns="45000"/>
          <a:p>
            <a:pPr>
              <a:lnSpc>
                <a:spcPct val="100000"/>
              </a:lnSpc>
            </a:pPr>
            <a:r>
              <a:rPr b="0" lang="en-US" sz="1000" spc="-1" strike="noStrike">
                <a:latin typeface="Courier New"/>
              </a:rPr>
              <a:t>  </a:t>
            </a:r>
            <a:endParaRPr b="0" lang="en-US" sz="1000" spc="-1" strike="noStrike">
              <a:latin typeface="Arial"/>
            </a:endParaRPr>
          </a:p>
        </p:txBody>
      </p:sp>
      <p:pic>
        <p:nvPicPr>
          <p:cNvPr id="317" name="" descr=""/>
          <p:cNvPicPr/>
          <p:nvPr/>
        </p:nvPicPr>
        <p:blipFill>
          <a:blip r:embed="rId1"/>
          <a:stretch/>
        </p:blipFill>
        <p:spPr>
          <a:xfrm>
            <a:off x="4663440" y="1884960"/>
            <a:ext cx="6901920" cy="4332600"/>
          </a:xfrm>
          <a:prstGeom prst="rect">
            <a:avLst/>
          </a:prstGeom>
          <a:ln>
            <a:noFill/>
          </a:ln>
        </p:spPr>
      </p:pic>
      <p:sp>
        <p:nvSpPr>
          <p:cNvPr id="318" name="CustomShape 3"/>
          <p:cNvSpPr/>
          <p:nvPr/>
        </p:nvSpPr>
        <p:spPr>
          <a:xfrm rot="54600">
            <a:off x="709200" y="2222640"/>
            <a:ext cx="3652200" cy="33811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u="sng">
                <a:solidFill>
                  <a:srgbClr val="000000"/>
                </a:solidFill>
                <a:uFillTx/>
                <a:latin typeface="Calibri"/>
                <a:ea typeface="Times New Roman"/>
              </a:rPr>
              <a:t>Bases de données</a:t>
            </a:r>
            <a:r>
              <a:rPr b="0" lang="en-US" sz="1800" spc="-1" strike="noStrike">
                <a:solidFill>
                  <a:srgbClr val="000000"/>
                </a:solidFill>
                <a:latin typeface="Calibri"/>
                <a:ea typeface="Times New Roman"/>
              </a:rPr>
              <a:t> :</a:t>
            </a:r>
            <a:endParaRPr b="0" lang="en-US" sz="1800" spc="-1" strike="noStrike">
              <a:latin typeface="Arial"/>
            </a:endParaRPr>
          </a:p>
          <a:p>
            <a:pPr marL="343080" indent="-342360">
              <a:lnSpc>
                <a:spcPct val="100000"/>
              </a:lnSpc>
              <a:buClr>
                <a:srgbClr val="000000"/>
              </a:buClr>
              <a:buFont typeface="Calibri"/>
              <a:buChar char="-"/>
            </a:pPr>
            <a:r>
              <a:rPr b="0" lang="en-US" sz="1800" spc="-1" strike="noStrike">
                <a:solidFill>
                  <a:srgbClr val="000000"/>
                </a:solidFill>
                <a:latin typeface="Calibri"/>
                <a:ea typeface="Times New Roman"/>
              </a:rPr>
              <a:t>BD gestion des comptes utilisateurs</a:t>
            </a:r>
            <a:endParaRPr b="0" lang="en-US" sz="1800" spc="-1" strike="noStrike">
              <a:latin typeface="Arial"/>
            </a:endParaRPr>
          </a:p>
          <a:p>
            <a:pPr marL="343080" indent="-342360">
              <a:lnSpc>
                <a:spcPct val="100000"/>
              </a:lnSpc>
              <a:buClr>
                <a:srgbClr val="000000"/>
              </a:buClr>
              <a:buFont typeface="Calibri"/>
              <a:buChar char="-"/>
            </a:pPr>
            <a:r>
              <a:rPr b="0" lang="en-US" sz="1800" spc="-1" strike="noStrike">
                <a:solidFill>
                  <a:srgbClr val="000000"/>
                </a:solidFill>
                <a:latin typeface="Calibri"/>
                <a:ea typeface="Times New Roman"/>
              </a:rPr>
              <a:t>BD gestion des recettes et listes de courses</a:t>
            </a:r>
            <a:endParaRPr b="0" lang="en-US" sz="1800" spc="-1" strike="noStrike">
              <a:latin typeface="Arial"/>
            </a:endParaRPr>
          </a:p>
          <a:p>
            <a:pPr>
              <a:lnSpc>
                <a:spcPct val="100000"/>
              </a:lnSpc>
            </a:pPr>
            <a:r>
              <a:rPr b="0" lang="en-US" sz="1800" spc="-1" strike="noStrike">
                <a:solidFill>
                  <a:srgbClr val="000000"/>
                </a:solidFill>
                <a:latin typeface="Calibri"/>
                <a:ea typeface="Times New Roman"/>
              </a:rPr>
              <a:t> </a:t>
            </a:r>
            <a:endParaRPr b="0" lang="en-US" sz="1800" spc="-1" strike="noStrike">
              <a:latin typeface="Arial"/>
            </a:endParaRPr>
          </a:p>
          <a:p>
            <a:pPr>
              <a:lnSpc>
                <a:spcPct val="100000"/>
              </a:lnSpc>
            </a:pPr>
            <a:r>
              <a:rPr b="0" lang="en-US" sz="1800" spc="-1" strike="noStrike" u="sng">
                <a:solidFill>
                  <a:srgbClr val="000000"/>
                </a:solidFill>
                <a:uFillTx/>
                <a:latin typeface="Calibri"/>
                <a:ea typeface="Times New Roman"/>
              </a:rPr>
              <a:t>Microservices</a:t>
            </a:r>
            <a:r>
              <a:rPr b="0" lang="en-US" sz="1800" spc="-1" strike="noStrike">
                <a:solidFill>
                  <a:srgbClr val="000000"/>
                </a:solidFill>
                <a:latin typeface="Calibri"/>
                <a:ea typeface="Times New Roman"/>
              </a:rPr>
              <a:t> :</a:t>
            </a:r>
            <a:endParaRPr b="0" lang="en-US" sz="1800" spc="-1" strike="noStrike">
              <a:latin typeface="Arial"/>
            </a:endParaRPr>
          </a:p>
          <a:p>
            <a:pPr marL="343080" indent="-342360">
              <a:lnSpc>
                <a:spcPct val="100000"/>
              </a:lnSpc>
              <a:buClr>
                <a:srgbClr val="000000"/>
              </a:buClr>
              <a:buFont typeface="Calibri"/>
              <a:buChar char="-"/>
            </a:pPr>
            <a:r>
              <a:rPr b="0" lang="en-US" sz="1800" spc="-1" strike="noStrike">
                <a:solidFill>
                  <a:srgbClr val="000000"/>
                </a:solidFill>
                <a:latin typeface="Calibri"/>
                <a:ea typeface="Times New Roman"/>
              </a:rPr>
              <a:t>Gestion de comptes utilisateur</a:t>
            </a:r>
            <a:endParaRPr b="0" lang="en-US" sz="1800" spc="-1" strike="noStrike">
              <a:latin typeface="Arial"/>
            </a:endParaRPr>
          </a:p>
          <a:p>
            <a:pPr marL="343080" indent="-342360">
              <a:lnSpc>
                <a:spcPct val="100000"/>
              </a:lnSpc>
              <a:buClr>
                <a:srgbClr val="000000"/>
              </a:buClr>
              <a:buFont typeface="Calibri"/>
              <a:buChar char="-"/>
            </a:pPr>
            <a:r>
              <a:rPr b="0" lang="en-US" sz="1800" spc="-1" strike="noStrike">
                <a:solidFill>
                  <a:srgbClr val="000000"/>
                </a:solidFill>
                <a:latin typeface="Calibri"/>
                <a:ea typeface="Times New Roman"/>
              </a:rPr>
              <a:t>Gestion des recettes</a:t>
            </a:r>
            <a:endParaRPr b="0" lang="en-US" sz="1800" spc="-1" strike="noStrike">
              <a:latin typeface="Arial"/>
            </a:endParaRPr>
          </a:p>
          <a:p>
            <a:pPr marL="343080" indent="-342360">
              <a:lnSpc>
                <a:spcPct val="100000"/>
              </a:lnSpc>
              <a:buClr>
                <a:srgbClr val="000000"/>
              </a:buClr>
              <a:buFont typeface="Calibri"/>
              <a:buChar char="-"/>
            </a:pPr>
            <a:r>
              <a:rPr b="0" lang="en-US" sz="1800" spc="-1" strike="noStrike">
                <a:solidFill>
                  <a:srgbClr val="000000"/>
                </a:solidFill>
                <a:latin typeface="Calibri"/>
                <a:ea typeface="Times New Roman"/>
              </a:rPr>
              <a:t>Gestion de listes de courses</a:t>
            </a:r>
            <a:endParaRPr b="0" lang="en-US" sz="1800" spc="-1" strike="noStrike">
              <a:latin typeface="Arial"/>
            </a:endParaRPr>
          </a:p>
        </p:txBody>
      </p:sp>
    </p:spTree>
  </p:cSld>
  <p:timing>
    <p:tnLst>
      <p:par>
        <p:cTn id="41" dur="indefinite" restart="never" nodeType="tmRoot">
          <p:childTnLst>
            <p:seq>
              <p:cTn id="4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CustomShape 1"/>
          <p:cNvSpPr/>
          <p:nvPr/>
        </p:nvSpPr>
        <p:spPr>
          <a:xfrm>
            <a:off x="1097280" y="286560"/>
            <a:ext cx="10057680" cy="1450080"/>
          </a:xfrm>
          <a:prstGeom prst="rect">
            <a:avLst/>
          </a:prstGeom>
          <a:noFill/>
          <a:ln>
            <a:noFill/>
          </a:ln>
        </p:spPr>
        <p:style>
          <a:lnRef idx="0"/>
          <a:fillRef idx="0"/>
          <a:effectRef idx="0"/>
          <a:fontRef idx="minor"/>
        </p:style>
        <p:txBody>
          <a:bodyPr lIns="90000" rIns="90000" tIns="45000" bIns="45000" anchor="b"/>
          <a:p>
            <a:pPr>
              <a:lnSpc>
                <a:spcPct val="85000"/>
              </a:lnSpc>
            </a:pPr>
            <a:r>
              <a:rPr b="0" lang="en-US" sz="4800" spc="-46" strike="noStrike">
                <a:solidFill>
                  <a:srgbClr val="404040"/>
                </a:solidFill>
                <a:latin typeface="Calibri Light"/>
              </a:rPr>
              <a:t>Outils</a:t>
            </a:r>
            <a:endParaRPr b="0" lang="en-US" sz="4800" spc="-1" strike="noStrike">
              <a:latin typeface="Arial"/>
            </a:endParaRPr>
          </a:p>
        </p:txBody>
      </p:sp>
      <p:sp>
        <p:nvSpPr>
          <p:cNvPr id="320" name="CustomShape 2"/>
          <p:cNvSpPr/>
          <p:nvPr/>
        </p:nvSpPr>
        <p:spPr>
          <a:xfrm>
            <a:off x="1097280" y="2194560"/>
            <a:ext cx="4937040" cy="3642840"/>
          </a:xfrm>
          <a:prstGeom prst="rect">
            <a:avLst/>
          </a:prstGeom>
          <a:noFill/>
          <a:ln>
            <a:noFill/>
          </a:ln>
        </p:spPr>
        <p:style>
          <a:lnRef idx="0"/>
          <a:fillRef idx="0"/>
          <a:effectRef idx="0"/>
          <a:fontRef idx="minor"/>
        </p:style>
        <p:txBody>
          <a:bodyPr lIns="0" rIns="0" tIns="45000" bIns="45000"/>
          <a:p>
            <a:pPr marL="91440" indent="-90720">
              <a:lnSpc>
                <a:spcPct val="90000"/>
              </a:lnSpc>
              <a:spcBef>
                <a:spcPts val="1199"/>
              </a:spcBef>
              <a:spcAft>
                <a:spcPts val="201"/>
              </a:spcAft>
              <a:buClr>
                <a:srgbClr val="e48312"/>
              </a:buClr>
              <a:buFont typeface="Calibri"/>
              <a:buChar char=" "/>
            </a:pPr>
            <a:r>
              <a:rPr b="0" lang="en-US" sz="2000" spc="-1" strike="noStrike" u="sng">
                <a:solidFill>
                  <a:srgbClr val="404040"/>
                </a:solidFill>
                <a:uFillTx/>
                <a:latin typeface="Calibri"/>
              </a:rPr>
              <a:t>Outils traités dans le cours</a:t>
            </a:r>
            <a:r>
              <a:rPr b="0" lang="en-US" sz="2000" spc="-1" strike="noStrike">
                <a:solidFill>
                  <a:srgbClr val="404040"/>
                </a:solidFill>
                <a:latin typeface="Calibri"/>
              </a:rPr>
              <a:t>:</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	</a:t>
            </a:r>
            <a:r>
              <a:rPr b="0" lang="en-US" sz="2000" spc="-1" strike="noStrike">
                <a:solidFill>
                  <a:srgbClr val="404040"/>
                </a:solidFill>
                <a:latin typeface="Calibri"/>
              </a:rPr>
              <a:t>- Architecture REST</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	</a:t>
            </a:r>
            <a:r>
              <a:rPr b="0" lang="en-US" sz="2000" spc="-1" strike="noStrike">
                <a:solidFill>
                  <a:srgbClr val="404040"/>
                </a:solidFill>
                <a:latin typeface="Calibri"/>
              </a:rPr>
              <a:t>-  Docker, Kubernetees</a:t>
            </a:r>
            <a:endParaRPr b="0" lang="en-US" sz="2000" spc="-1" strike="noStrike">
              <a:latin typeface="Arial"/>
            </a:endParaRPr>
          </a:p>
          <a:p>
            <a:pPr>
              <a:lnSpc>
                <a:spcPct val="90000"/>
              </a:lnSpc>
              <a:spcBef>
                <a:spcPts val="1199"/>
              </a:spcBef>
              <a:spcAft>
                <a:spcPts val="201"/>
              </a:spcAft>
            </a:pP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u="sng">
                <a:solidFill>
                  <a:srgbClr val="404040"/>
                </a:solidFill>
                <a:uFillTx/>
                <a:latin typeface="Calibri"/>
              </a:rPr>
              <a:t>Intégration continue</a:t>
            </a:r>
            <a:r>
              <a:rPr b="0" lang="en-US" sz="2000" spc="-1" strike="noStrike">
                <a:solidFill>
                  <a:srgbClr val="404040"/>
                </a:solidFill>
                <a:latin typeface="Calibri"/>
              </a:rPr>
              <a:t>:</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	</a:t>
            </a:r>
            <a:r>
              <a:rPr b="0" lang="en-US" sz="2000" spc="-1" strike="noStrike">
                <a:solidFill>
                  <a:srgbClr val="404040"/>
                </a:solidFill>
                <a:latin typeface="Calibri"/>
              </a:rPr>
              <a:t>- Travis</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	</a:t>
            </a:r>
            <a:r>
              <a:rPr b="0" lang="en-US" sz="2000" spc="-1" strike="noStrike">
                <a:solidFill>
                  <a:srgbClr val="404040"/>
                </a:solidFill>
                <a:latin typeface="Calibri"/>
              </a:rPr>
              <a:t>- Sonarcloud</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	</a:t>
            </a:r>
            <a:r>
              <a:rPr b="0" lang="en-US" sz="2000" spc="-1" strike="noStrike">
                <a:solidFill>
                  <a:srgbClr val="404040"/>
                </a:solidFill>
                <a:latin typeface="Calibri"/>
              </a:rPr>
              <a:t>- Docker Hub</a:t>
            </a:r>
            <a:endParaRPr b="0" lang="en-US" sz="2000" spc="-1" strike="noStrike">
              <a:latin typeface="Arial"/>
            </a:endParaRPr>
          </a:p>
          <a:p>
            <a:pPr>
              <a:lnSpc>
                <a:spcPct val="90000"/>
              </a:lnSpc>
              <a:spcBef>
                <a:spcPts val="1199"/>
              </a:spcBef>
              <a:spcAft>
                <a:spcPts val="201"/>
              </a:spcAft>
            </a:pPr>
            <a:endParaRPr b="0" lang="en-US" sz="2000" spc="-1" strike="noStrike">
              <a:latin typeface="Arial"/>
            </a:endParaRPr>
          </a:p>
        </p:txBody>
      </p:sp>
      <p:sp>
        <p:nvSpPr>
          <p:cNvPr id="321" name="CustomShape 3"/>
          <p:cNvSpPr/>
          <p:nvPr/>
        </p:nvSpPr>
        <p:spPr>
          <a:xfrm>
            <a:off x="6217920" y="2225520"/>
            <a:ext cx="4937040" cy="3642840"/>
          </a:xfrm>
          <a:prstGeom prst="rect">
            <a:avLst/>
          </a:prstGeom>
          <a:noFill/>
          <a:ln>
            <a:noFill/>
          </a:ln>
        </p:spPr>
        <p:style>
          <a:lnRef idx="0"/>
          <a:fillRef idx="0"/>
          <a:effectRef idx="0"/>
          <a:fontRef idx="minor"/>
        </p:style>
        <p:txBody>
          <a:bodyPr lIns="0" rIns="0" tIns="45000" bIns="45000"/>
          <a:p>
            <a:pPr marL="91440" indent="-90720">
              <a:lnSpc>
                <a:spcPct val="90000"/>
              </a:lnSpc>
              <a:spcBef>
                <a:spcPts val="1199"/>
              </a:spcBef>
              <a:spcAft>
                <a:spcPts val="201"/>
              </a:spcAft>
              <a:buClr>
                <a:srgbClr val="e48312"/>
              </a:buClr>
              <a:buFont typeface="Calibri"/>
              <a:buChar char=" "/>
            </a:pPr>
            <a:r>
              <a:rPr b="0" lang="en-US" sz="2000" spc="-1" strike="noStrike" u="sng">
                <a:solidFill>
                  <a:srgbClr val="404040"/>
                </a:solidFill>
                <a:uFillTx/>
                <a:latin typeface="Calibri"/>
              </a:rPr>
              <a:t>Outils traités dans les tps</a:t>
            </a:r>
            <a:r>
              <a:rPr b="0" lang="en-US" sz="2000" spc="-1" strike="noStrike">
                <a:solidFill>
                  <a:srgbClr val="404040"/>
                </a:solidFill>
                <a:latin typeface="Calibri"/>
              </a:rPr>
              <a:t> :</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	</a:t>
            </a:r>
            <a:r>
              <a:rPr b="0" lang="en-US" sz="2000" spc="-1" strike="noStrike">
                <a:solidFill>
                  <a:srgbClr val="404040"/>
                </a:solidFill>
                <a:latin typeface="Calibri"/>
              </a:rPr>
              <a:t>- 1 : Docker, Angular</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	</a:t>
            </a:r>
            <a:r>
              <a:rPr b="0" lang="en-US" sz="2000" spc="-1" strike="noStrike">
                <a:solidFill>
                  <a:srgbClr val="404040"/>
                </a:solidFill>
                <a:latin typeface="Calibri"/>
              </a:rPr>
              <a:t>- 2 : Java, Maven</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	</a:t>
            </a:r>
            <a:r>
              <a:rPr b="0" lang="en-US" sz="2000" spc="-1" strike="noStrike">
                <a:solidFill>
                  <a:srgbClr val="404040"/>
                </a:solidFill>
                <a:latin typeface="Calibri"/>
              </a:rPr>
              <a:t>- 3 : Tuto Angular</a:t>
            </a:r>
            <a:endParaRPr b="0" lang="en-US" sz="2000" spc="-1" strike="noStrike">
              <a:latin typeface="Arial"/>
            </a:endParaRPr>
          </a:p>
        </p:txBody>
      </p:sp>
    </p:spTree>
  </p:cSld>
  <p:timing>
    <p:tnLst>
      <p:par>
        <p:cTn id="43" dur="indefinite" restart="never" nodeType="tmRoot">
          <p:childTnLst>
            <p:seq>
              <p:cTn id="44" dur="indefinite"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CustomShape 1"/>
          <p:cNvSpPr/>
          <p:nvPr/>
        </p:nvSpPr>
        <p:spPr>
          <a:xfrm>
            <a:off x="1097280" y="286560"/>
            <a:ext cx="10057680" cy="1450080"/>
          </a:xfrm>
          <a:prstGeom prst="rect">
            <a:avLst/>
          </a:prstGeom>
          <a:noFill/>
          <a:ln>
            <a:noFill/>
          </a:ln>
        </p:spPr>
        <p:style>
          <a:lnRef idx="0"/>
          <a:fillRef idx="0"/>
          <a:effectRef idx="0"/>
          <a:fontRef idx="minor"/>
        </p:style>
        <p:txBody>
          <a:bodyPr lIns="90000" rIns="90000" tIns="45000" bIns="45000" anchor="b"/>
          <a:p>
            <a:pPr>
              <a:lnSpc>
                <a:spcPct val="85000"/>
              </a:lnSpc>
            </a:pPr>
            <a:r>
              <a:rPr b="0" lang="en-US" sz="4800" spc="-46" strike="noStrike">
                <a:solidFill>
                  <a:srgbClr val="404040"/>
                </a:solidFill>
                <a:latin typeface="Calibri Light"/>
              </a:rPr>
              <a:t>Spécifications non-fonctionnelles</a:t>
            </a:r>
            <a:endParaRPr b="0" lang="en-US" sz="4800" spc="-1" strike="noStrike">
              <a:latin typeface="Arial"/>
            </a:endParaRPr>
          </a:p>
        </p:txBody>
      </p:sp>
      <p:sp>
        <p:nvSpPr>
          <p:cNvPr id="323" name="CustomShape 2"/>
          <p:cNvSpPr/>
          <p:nvPr/>
        </p:nvSpPr>
        <p:spPr>
          <a:xfrm>
            <a:off x="1770120" y="2333880"/>
            <a:ext cx="9384840" cy="4053600"/>
          </a:xfrm>
          <a:prstGeom prst="rect">
            <a:avLst/>
          </a:prstGeom>
          <a:noFill/>
          <a:ln>
            <a:noFill/>
          </a:ln>
        </p:spPr>
        <p:style>
          <a:lnRef idx="0"/>
          <a:fillRef idx="0"/>
          <a:effectRef idx="0"/>
          <a:fontRef idx="minor"/>
        </p:style>
        <p:txBody>
          <a:bodyPr lIns="0" rIns="0" tIns="45000" bIns="45000">
            <a:normAutofit/>
          </a:bodyPr>
          <a:p>
            <a:pPr marL="91440" indent="-90720">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Accessible (facile d’utilisation)</a:t>
            </a:r>
            <a:endParaRPr b="0" lang="en-US" sz="2000" spc="-1" strike="noStrike">
              <a:latin typeface="Arial"/>
            </a:endParaRPr>
          </a:p>
          <a:p>
            <a:pPr marL="91440" indent="-90720">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Performant</a:t>
            </a:r>
            <a:endParaRPr b="0" lang="en-US" sz="2000" spc="-1" strike="noStrike">
              <a:latin typeface="Arial"/>
            </a:endParaRPr>
          </a:p>
          <a:p>
            <a:pPr marL="91440" indent="-90720">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Facilement testable et modifiable (mises à jour régulières)</a:t>
            </a:r>
            <a:endParaRPr b="0" lang="en-US" sz="2000" spc="-1" strike="noStrike">
              <a:latin typeface="Arial"/>
            </a:endParaRPr>
          </a:p>
          <a:p>
            <a:pPr marL="91440" indent="-90720">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Scalable </a:t>
            </a:r>
            <a:endParaRPr b="0" lang="en-US" sz="2000" spc="-1" strike="noStrike">
              <a:latin typeface="Arial"/>
            </a:endParaRPr>
          </a:p>
          <a:p>
            <a:pPr marL="91440" indent="-90720">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Portable </a:t>
            </a:r>
            <a:endParaRPr b="0" lang="en-US" sz="2000" spc="-1" strike="noStrike">
              <a:latin typeface="Arial"/>
            </a:endParaRPr>
          </a:p>
          <a:p>
            <a:pPr marL="91440" indent="-90720">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Extensible </a:t>
            </a:r>
            <a:endParaRPr b="0" lang="en-US" sz="2000" spc="-1" strike="noStrike">
              <a:latin typeface="Arial"/>
            </a:endParaRPr>
          </a:p>
        </p:txBody>
      </p:sp>
      <p:sp>
        <p:nvSpPr>
          <p:cNvPr id="324" name="CustomShape 3"/>
          <p:cNvSpPr/>
          <p:nvPr/>
        </p:nvSpPr>
        <p:spPr>
          <a:xfrm>
            <a:off x="1097280" y="1845720"/>
            <a:ext cx="10271520" cy="327240"/>
          </a:xfrm>
          <a:prstGeom prst="rect">
            <a:avLst/>
          </a:prstGeom>
          <a:noFill/>
          <a:ln>
            <a:noFill/>
          </a:ln>
        </p:spPr>
        <p:style>
          <a:lnRef idx="0"/>
          <a:fillRef idx="0"/>
          <a:effectRef idx="0"/>
          <a:fontRef idx="minor"/>
        </p:style>
        <p:txBody>
          <a:bodyPr lIns="0" rIns="0" tIns="45000" bIns="45000">
            <a:normAutofit/>
          </a:bodyPr>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ea typeface="DejaVu Sans"/>
              </a:rPr>
              <a:t>L’application doit être:</a:t>
            </a:r>
            <a:endParaRPr b="0" lang="en-US" sz="2000" spc="-1" strike="noStrike">
              <a:latin typeface="Arial"/>
            </a:endParaRPr>
          </a:p>
        </p:txBody>
      </p:sp>
    </p:spTree>
  </p:cSld>
  <p:timing>
    <p:tnLst>
      <p:par>
        <p:cTn id="45" dur="indefinite" restart="never" nodeType="tmRoot">
          <p:childTnLst>
            <p:seq>
              <p:cTn id="46" dur="indefinite"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CustomShape 1"/>
          <p:cNvSpPr/>
          <p:nvPr/>
        </p:nvSpPr>
        <p:spPr>
          <a:xfrm>
            <a:off x="1097280" y="286560"/>
            <a:ext cx="10057680" cy="1450080"/>
          </a:xfrm>
          <a:prstGeom prst="rect">
            <a:avLst/>
          </a:prstGeom>
          <a:noFill/>
          <a:ln>
            <a:noFill/>
          </a:ln>
        </p:spPr>
        <p:style>
          <a:lnRef idx="0"/>
          <a:fillRef idx="0"/>
          <a:effectRef idx="0"/>
          <a:fontRef idx="minor"/>
        </p:style>
        <p:txBody>
          <a:bodyPr lIns="0" rIns="0" tIns="0" bIns="0" anchor="ctr"/>
          <a:p>
            <a:pPr>
              <a:lnSpc>
                <a:spcPct val="100000"/>
              </a:lnSpc>
            </a:pPr>
            <a:r>
              <a:rPr b="0" lang="en-US" sz="3600" spc="-1" strike="noStrike">
                <a:solidFill>
                  <a:srgbClr val="000000"/>
                </a:solidFill>
                <a:latin typeface="Calibri"/>
              </a:rPr>
              <a:t>Organisation de travail</a:t>
            </a:r>
            <a:endParaRPr b="0" lang="en-US" sz="3600" spc="-1" strike="noStrike">
              <a:latin typeface="Arial"/>
            </a:endParaRPr>
          </a:p>
        </p:txBody>
      </p:sp>
      <p:sp>
        <p:nvSpPr>
          <p:cNvPr id="326" name="CustomShape 2"/>
          <p:cNvSpPr/>
          <p:nvPr/>
        </p:nvSpPr>
        <p:spPr>
          <a:xfrm>
            <a:off x="1097640" y="2194560"/>
            <a:ext cx="4937040" cy="3642840"/>
          </a:xfrm>
          <a:prstGeom prst="rect">
            <a:avLst/>
          </a:prstGeom>
          <a:noFill/>
          <a:ln>
            <a:noFill/>
          </a:ln>
        </p:spPr>
        <p:style>
          <a:lnRef idx="0"/>
          <a:fillRef idx="0"/>
          <a:effectRef idx="0"/>
          <a:fontRef idx="minor"/>
        </p:style>
        <p:txBody>
          <a:bodyPr lIns="0" rIns="0" tIns="45000" bIns="45000"/>
          <a:p>
            <a:pPr marL="91440" indent="-90720">
              <a:lnSpc>
                <a:spcPct val="90000"/>
              </a:lnSpc>
              <a:spcBef>
                <a:spcPts val="1199"/>
              </a:spcBef>
              <a:spcAft>
                <a:spcPts val="201"/>
              </a:spcAft>
              <a:buClr>
                <a:srgbClr val="e48312"/>
              </a:buClr>
              <a:buFont typeface="Calibri"/>
              <a:buChar char=" "/>
            </a:pPr>
            <a:r>
              <a:rPr b="0" lang="en-US" sz="2000" spc="-1" strike="noStrike" u="sng">
                <a:solidFill>
                  <a:srgbClr val="404040"/>
                </a:solidFill>
                <a:uFillTx/>
                <a:latin typeface="Calibri"/>
              </a:rPr>
              <a:t>Développeurs Back-end  :</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	</a:t>
            </a:r>
            <a:r>
              <a:rPr b="0" lang="en-US" sz="2000" spc="-1" strike="noStrike">
                <a:solidFill>
                  <a:srgbClr val="404040"/>
                </a:solidFill>
                <a:latin typeface="Calibri"/>
              </a:rPr>
              <a:t>- Mark, Davd, Svetlana</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u="sng">
                <a:solidFill>
                  <a:srgbClr val="404040"/>
                </a:solidFill>
                <a:uFillTx/>
                <a:latin typeface="Calibri"/>
              </a:rPr>
              <a:t>Développeurs Front-end :</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      </a:t>
            </a:r>
            <a:r>
              <a:rPr b="0" lang="en-US" sz="2000" spc="-1" strike="noStrike">
                <a:solidFill>
                  <a:srgbClr val="404040"/>
                </a:solidFill>
                <a:latin typeface="Calibri"/>
              </a:rPr>
              <a:t>- Kathleen, Julien</a:t>
            </a:r>
            <a:endParaRPr b="0" lang="en-US" sz="2000" spc="-1" strike="noStrike">
              <a:latin typeface="Arial"/>
            </a:endParaRPr>
          </a:p>
          <a:p>
            <a:pPr>
              <a:lnSpc>
                <a:spcPct val="90000"/>
              </a:lnSpc>
              <a:spcBef>
                <a:spcPts val="1199"/>
              </a:spcBef>
              <a:spcAft>
                <a:spcPts val="201"/>
              </a:spcAft>
            </a:pP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u="sng">
                <a:solidFill>
                  <a:srgbClr val="404040"/>
                </a:solidFill>
                <a:uFillTx/>
                <a:latin typeface="Calibri"/>
              </a:rPr>
              <a:t>Git principles:</a:t>
            </a:r>
            <a:endParaRPr b="0" lang="en-US" sz="2000" spc="-1" strike="noStrike">
              <a:latin typeface="Arial"/>
            </a:endParaRPr>
          </a:p>
          <a:p>
            <a:pPr>
              <a:lnSpc>
                <a:spcPct val="100000"/>
              </a:lnSpc>
            </a:pPr>
            <a:r>
              <a:rPr b="0" lang="en-US" sz="2000" spc="-1" strike="noStrike">
                <a:solidFill>
                  <a:srgbClr val="404040"/>
                </a:solidFill>
                <a:latin typeface="Calibri"/>
              </a:rPr>
              <a:t>       </a:t>
            </a:r>
            <a:r>
              <a:rPr b="0" lang="en-US" sz="2000" spc="-1" strike="noStrike">
                <a:solidFill>
                  <a:srgbClr val="404040"/>
                </a:solidFill>
                <a:latin typeface="Calibri"/>
              </a:rPr>
              <a:t>- 'feature' branches</a:t>
            </a:r>
            <a:endParaRPr b="0" lang="en-US" sz="2000" spc="-1" strike="noStrike">
              <a:latin typeface="Arial"/>
            </a:endParaRPr>
          </a:p>
          <a:p>
            <a:pPr>
              <a:lnSpc>
                <a:spcPct val="100000"/>
              </a:lnSpc>
            </a:pPr>
            <a:r>
              <a:rPr b="0" lang="en-US" sz="2000" spc="-1" strike="noStrike">
                <a:solidFill>
                  <a:srgbClr val="404040"/>
                </a:solidFill>
                <a:latin typeface="Calibri"/>
              </a:rPr>
              <a:t>       </a:t>
            </a:r>
            <a:r>
              <a:rPr b="0" lang="en-US" sz="2000" spc="-1" strike="noStrike">
                <a:solidFill>
                  <a:srgbClr val="404040"/>
                </a:solidFill>
                <a:latin typeface="Calibri"/>
              </a:rPr>
              <a:t>- commits fréquentes </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	</a:t>
            </a:r>
            <a:endParaRPr b="0" lang="en-US" sz="2000" spc="-1" strike="noStrike">
              <a:latin typeface="Arial"/>
            </a:endParaRPr>
          </a:p>
          <a:p>
            <a:pPr>
              <a:lnSpc>
                <a:spcPct val="90000"/>
              </a:lnSpc>
              <a:spcBef>
                <a:spcPts val="1199"/>
              </a:spcBef>
              <a:spcAft>
                <a:spcPts val="201"/>
              </a:spcAft>
            </a:pPr>
            <a:endParaRPr b="0" lang="en-US" sz="2000" spc="-1" strike="noStrike">
              <a:latin typeface="Arial"/>
            </a:endParaRPr>
          </a:p>
        </p:txBody>
      </p:sp>
    </p:spTree>
  </p:cSld>
  <p:timing>
    <p:tnLst>
      <p:par>
        <p:cTn id="47" dur="indefinite" restart="never" nodeType="tmRoot">
          <p:childTnLst>
            <p:seq>
              <p:cTn id="48" dur="indefinite"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1097280" y="286560"/>
            <a:ext cx="10057680" cy="1450080"/>
          </a:xfrm>
          <a:prstGeom prst="rect">
            <a:avLst/>
          </a:prstGeom>
          <a:noFill/>
          <a:ln>
            <a:noFill/>
          </a:ln>
        </p:spPr>
        <p:style>
          <a:lnRef idx="0"/>
          <a:fillRef idx="0"/>
          <a:effectRef idx="0"/>
          <a:fontRef idx="minor"/>
        </p:style>
        <p:txBody>
          <a:bodyPr lIns="90000" rIns="90000" tIns="45000" bIns="45000" anchor="b"/>
          <a:p>
            <a:pPr>
              <a:lnSpc>
                <a:spcPct val="85000"/>
              </a:lnSpc>
            </a:pPr>
            <a:r>
              <a:rPr b="0" lang="en-US" sz="4800" spc="-46" strike="noStrike">
                <a:solidFill>
                  <a:srgbClr val="404040"/>
                </a:solidFill>
                <a:latin typeface="Calibri Light"/>
              </a:rPr>
              <a:t>PLUS D’INFORMATIONS</a:t>
            </a:r>
            <a:endParaRPr b="0" lang="en-US" sz="4800" spc="-1" strike="noStrike">
              <a:latin typeface="Arial"/>
            </a:endParaRPr>
          </a:p>
        </p:txBody>
      </p:sp>
      <p:sp>
        <p:nvSpPr>
          <p:cNvPr id="328" name="CustomShape 2"/>
          <p:cNvSpPr/>
          <p:nvPr/>
        </p:nvSpPr>
        <p:spPr>
          <a:xfrm>
            <a:off x="1097280" y="1845720"/>
            <a:ext cx="10057680" cy="4022640"/>
          </a:xfrm>
          <a:prstGeom prst="rect">
            <a:avLst/>
          </a:prstGeom>
          <a:noFill/>
          <a:ln>
            <a:noFill/>
          </a:ln>
        </p:spPr>
        <p:style>
          <a:lnRef idx="0"/>
          <a:fillRef idx="0"/>
          <a:effectRef idx="0"/>
          <a:fontRef idx="minor"/>
        </p:style>
        <p:txBody>
          <a:bodyPr lIns="0" rIns="0" tIns="45000" bIns="45000"/>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L’intégralité des spécifications fonctionnelles et non-fonctionnelles, des user-stories et spécifications techniques sont dans le fichier PINFO_17-04-2020 sur le github du groupe.</a:t>
            </a:r>
            <a:endParaRPr b="0" lang="en-US" sz="2000" spc="-1" strike="noStrike">
              <a:latin typeface="Arial"/>
            </a:endParaRPr>
          </a:p>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rPr>
              <a:t>Par ailleurs, certains éléments, tels que par exemple  le design de l’interface, pourront être revus lors de la réalisation et donc différer de la solution présentée. Cette solution n’est pas définitive.</a:t>
            </a:r>
            <a:endParaRPr b="0" lang="en-US" sz="2000" spc="-1" strike="noStrike">
              <a:latin typeface="Arial"/>
            </a:endParaRPr>
          </a:p>
        </p:txBody>
      </p:sp>
      <p:pic>
        <p:nvPicPr>
          <p:cNvPr id="329" name="Image 3" descr=""/>
          <p:cNvPicPr/>
          <p:nvPr/>
        </p:nvPicPr>
        <p:blipFill>
          <a:blip r:embed="rId1"/>
          <a:stretch/>
        </p:blipFill>
        <p:spPr>
          <a:xfrm>
            <a:off x="0" y="3501000"/>
            <a:ext cx="12191400" cy="2840040"/>
          </a:xfrm>
          <a:prstGeom prst="rect">
            <a:avLst/>
          </a:prstGeom>
          <a:ln>
            <a:noFill/>
          </a:ln>
        </p:spPr>
      </p:pic>
    </p:spTree>
  </p:cSld>
  <p:timing>
    <p:tnLst>
      <p:par>
        <p:cTn id="49" dur="indefinite" restart="never" nodeType="tmRoot">
          <p:childTnLst>
            <p:seq>
              <p:cTn id="50"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CustomShape 1"/>
          <p:cNvSpPr/>
          <p:nvPr/>
        </p:nvSpPr>
        <p:spPr>
          <a:xfrm>
            <a:off x="1097280" y="286560"/>
            <a:ext cx="10057680" cy="1450080"/>
          </a:xfrm>
          <a:prstGeom prst="rect">
            <a:avLst/>
          </a:prstGeom>
          <a:noFill/>
          <a:ln>
            <a:noFill/>
          </a:ln>
        </p:spPr>
        <p:style>
          <a:lnRef idx="0"/>
          <a:fillRef idx="0"/>
          <a:effectRef idx="0"/>
          <a:fontRef idx="minor"/>
        </p:style>
        <p:txBody>
          <a:bodyPr lIns="90000" rIns="90000" tIns="45000" bIns="45000" anchor="b"/>
          <a:p>
            <a:pPr>
              <a:lnSpc>
                <a:spcPct val="85000"/>
              </a:lnSpc>
            </a:pPr>
            <a:r>
              <a:rPr b="0" lang="en-US" sz="4800" spc="-46" strike="noStrike">
                <a:solidFill>
                  <a:srgbClr val="404040"/>
                </a:solidFill>
                <a:latin typeface="Calibri Light"/>
              </a:rPr>
              <a:t>Plan</a:t>
            </a:r>
            <a:endParaRPr b="0" lang="en-US" sz="4800" spc="-1" strike="noStrike">
              <a:latin typeface="Arial"/>
            </a:endParaRPr>
          </a:p>
        </p:txBody>
      </p:sp>
      <p:grpSp>
        <p:nvGrpSpPr>
          <p:cNvPr id="230" name="Group 2"/>
          <p:cNvGrpSpPr/>
          <p:nvPr/>
        </p:nvGrpSpPr>
        <p:grpSpPr>
          <a:xfrm>
            <a:off x="1097280" y="1872360"/>
            <a:ext cx="10057680" cy="3345480"/>
            <a:chOff x="1097280" y="1872360"/>
            <a:chExt cx="10057680" cy="3345480"/>
          </a:xfrm>
        </p:grpSpPr>
        <p:sp>
          <p:nvSpPr>
            <p:cNvPr id="231" name="CustomShape 3"/>
            <p:cNvSpPr/>
            <p:nvPr/>
          </p:nvSpPr>
          <p:spPr>
            <a:xfrm>
              <a:off x="1097280" y="1872360"/>
              <a:ext cx="10057680" cy="622800"/>
            </a:xfrm>
            <a:prstGeom prst="roundRect">
              <a:avLst>
                <a:gd name="adj" fmla="val 16667"/>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lin ang="0"/>
            </a:gradFill>
            <a:ln>
              <a:noFill/>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129600" rIns="99000" tIns="129600" bIns="129240" anchor="ctr"/>
            <a:p>
              <a:pPr>
                <a:lnSpc>
                  <a:spcPct val="90000"/>
                </a:lnSpc>
                <a:spcAft>
                  <a:spcPts val="910"/>
                </a:spcAft>
              </a:pPr>
              <a:r>
                <a:rPr b="0" lang="en-US" sz="2600" spc="-1" strike="noStrike">
                  <a:solidFill>
                    <a:srgbClr val="000000"/>
                  </a:solidFill>
                  <a:latin typeface="Calibri"/>
                  <a:ea typeface="DejaVu Sans"/>
                </a:rPr>
                <a:t>Résultats des analyses</a:t>
              </a:r>
              <a:endParaRPr b="0" lang="en-US" sz="2600" spc="-1" strike="noStrike">
                <a:latin typeface="Arial"/>
              </a:endParaRPr>
            </a:p>
          </p:txBody>
        </p:sp>
        <p:sp>
          <p:nvSpPr>
            <p:cNvPr id="232" name="CustomShape 4"/>
            <p:cNvSpPr/>
            <p:nvPr/>
          </p:nvSpPr>
          <p:spPr>
            <a:xfrm>
              <a:off x="1097280" y="2496240"/>
              <a:ext cx="10057680" cy="1048680"/>
            </a:xfrm>
            <a:prstGeom prst="rect">
              <a:avLst/>
            </a:prstGeom>
            <a:noFill/>
            <a:ln>
              <a:noFill/>
            </a:ln>
          </p:spPr>
          <p:style>
            <a:lnRef idx="0"/>
            <a:fillRef idx="0"/>
            <a:effectRef idx="0"/>
            <a:fontRef idx="minor"/>
          </p:style>
          <p:txBody>
            <a:bodyPr lIns="319320" rIns="185040" tIns="33120" bIns="33120"/>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Spécifications fonctionnelles</a:t>
              </a:r>
              <a:endParaRPr b="0" lang="en-US" sz="2000" spc="-1" strike="noStrike">
                <a:latin typeface="Arial"/>
              </a:endParaRPr>
            </a:p>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User-stories</a:t>
              </a:r>
              <a:endParaRPr b="0" lang="en-US" sz="2000" spc="-1" strike="noStrike">
                <a:latin typeface="Arial"/>
              </a:endParaRPr>
            </a:p>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StoryBoards</a:t>
              </a:r>
              <a:endParaRPr b="0" lang="en-US" sz="2000" spc="-1" strike="noStrike">
                <a:latin typeface="Arial"/>
              </a:endParaRPr>
            </a:p>
          </p:txBody>
        </p:sp>
        <p:sp>
          <p:nvSpPr>
            <p:cNvPr id="233" name="CustomShape 5"/>
            <p:cNvSpPr/>
            <p:nvPr/>
          </p:nvSpPr>
          <p:spPr>
            <a:xfrm>
              <a:off x="1097280" y="3545640"/>
              <a:ext cx="10057680" cy="622800"/>
            </a:xfrm>
            <a:prstGeom prst="roundRect">
              <a:avLst>
                <a:gd name="adj" fmla="val 16667"/>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lin ang="0"/>
            </a:gradFill>
            <a:ln>
              <a:noFill/>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129600" rIns="99000" tIns="129600" bIns="129240" anchor="ctr"/>
            <a:p>
              <a:pPr>
                <a:lnSpc>
                  <a:spcPct val="90000"/>
                </a:lnSpc>
                <a:spcAft>
                  <a:spcPts val="910"/>
                </a:spcAft>
              </a:pPr>
              <a:r>
                <a:rPr b="0" lang="en-US" sz="2600" spc="-1" strike="noStrike">
                  <a:solidFill>
                    <a:srgbClr val="000000"/>
                  </a:solidFill>
                  <a:latin typeface="Calibri"/>
                  <a:ea typeface="DejaVu Sans"/>
                </a:rPr>
                <a:t>Sujets techniques</a:t>
              </a:r>
              <a:endParaRPr b="0" lang="en-US" sz="2600" spc="-1" strike="noStrike">
                <a:latin typeface="Arial"/>
              </a:endParaRPr>
            </a:p>
          </p:txBody>
        </p:sp>
        <p:sp>
          <p:nvSpPr>
            <p:cNvPr id="234" name="CustomShape 6"/>
            <p:cNvSpPr/>
            <p:nvPr/>
          </p:nvSpPr>
          <p:spPr>
            <a:xfrm>
              <a:off x="1097280" y="4169160"/>
              <a:ext cx="10057680" cy="1048680"/>
            </a:xfrm>
            <a:prstGeom prst="rect">
              <a:avLst/>
            </a:prstGeom>
            <a:noFill/>
            <a:ln>
              <a:noFill/>
            </a:ln>
          </p:spPr>
          <p:style>
            <a:lnRef idx="0"/>
            <a:fillRef idx="0"/>
            <a:effectRef idx="0"/>
            <a:fontRef idx="minor"/>
          </p:style>
          <p:txBody>
            <a:bodyPr lIns="319320" rIns="185040" tIns="33120" bIns="33120"/>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Outils et réalisations techniques</a:t>
              </a:r>
              <a:endParaRPr b="0" lang="en-US" sz="2000" spc="-1" strike="noStrike">
                <a:latin typeface="Arial"/>
              </a:endParaRPr>
            </a:p>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Architecture</a:t>
              </a:r>
              <a:endParaRPr b="0" lang="en-US" sz="2000" spc="-1" strike="noStrike">
                <a:latin typeface="Arial"/>
              </a:endParaRPr>
            </a:p>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Spécification non-fonctionnelles</a:t>
              </a:r>
              <a:endParaRPr b="0" lang="en-US" sz="2000" spc="-1" strike="noStrike">
                <a:latin typeface="Arial"/>
              </a:endParaRPr>
            </a:p>
            <a:p>
              <a:pPr lvl="1" marL="228600" indent="-227880">
                <a:lnSpc>
                  <a:spcPct val="90000"/>
                </a:lnSpc>
                <a:spcAft>
                  <a:spcPts val="400"/>
                </a:spcAft>
                <a:buClr>
                  <a:srgbClr val="000000"/>
                </a:buClr>
                <a:buFont typeface="Symbol"/>
                <a:buChar char=""/>
              </a:pPr>
              <a:r>
                <a:rPr b="0" lang="en-US" sz="2000" spc="-1" strike="noStrike">
                  <a:solidFill>
                    <a:srgbClr val="000000"/>
                  </a:solidFill>
                  <a:latin typeface="Calibri"/>
                  <a:ea typeface="DejaVu Sans"/>
                </a:rPr>
                <a:t>Organisation de travail</a:t>
              </a:r>
              <a:endParaRPr b="0" lang="en-US" sz="2000" spc="-1" strike="noStrike">
                <a:latin typeface="Arial"/>
              </a:endParaRPr>
            </a:p>
            <a:p>
              <a:pPr>
                <a:lnSpc>
                  <a:spcPct val="90000"/>
                </a:lnSpc>
                <a:spcAft>
                  <a:spcPts val="400"/>
                </a:spcAft>
              </a:pPr>
              <a:endParaRPr b="0" lang="en-US" sz="2000" spc="-1" strike="noStrike">
                <a:latin typeface="Arial"/>
              </a:endParaRPr>
            </a:p>
          </p:txBody>
        </p:sp>
      </p:grpSp>
      <p:grpSp>
        <p:nvGrpSpPr>
          <p:cNvPr id="235" name="Group 7"/>
          <p:cNvGrpSpPr/>
          <p:nvPr/>
        </p:nvGrpSpPr>
        <p:grpSpPr>
          <a:xfrm>
            <a:off x="0" y="0"/>
            <a:ext cx="36000" cy="36000"/>
            <a:chOff x="0" y="0"/>
            <a:chExt cx="36000" cy="36000"/>
          </a:xfrm>
        </p:grpSpPr>
      </p:gr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1097280" y="286560"/>
            <a:ext cx="10057680" cy="1450080"/>
          </a:xfrm>
          <a:prstGeom prst="rect">
            <a:avLst/>
          </a:prstGeom>
          <a:noFill/>
          <a:ln>
            <a:noFill/>
          </a:ln>
        </p:spPr>
        <p:style>
          <a:lnRef idx="0"/>
          <a:fillRef idx="0"/>
          <a:effectRef idx="0"/>
          <a:fontRef idx="minor"/>
        </p:style>
        <p:txBody>
          <a:bodyPr lIns="90000" rIns="90000" tIns="45000" bIns="45000" anchor="b"/>
          <a:p>
            <a:pPr>
              <a:lnSpc>
                <a:spcPct val="85000"/>
              </a:lnSpc>
            </a:pPr>
            <a:r>
              <a:rPr b="0" lang="en-US" sz="4800" spc="-46" strike="noStrike">
                <a:solidFill>
                  <a:srgbClr val="404040"/>
                </a:solidFill>
                <a:latin typeface="Calibri Light"/>
              </a:rPr>
              <a:t>Plan</a:t>
            </a:r>
            <a:endParaRPr b="0" lang="en-US" sz="4800" spc="-1" strike="noStrike">
              <a:latin typeface="Arial"/>
            </a:endParaRPr>
          </a:p>
        </p:txBody>
      </p:sp>
      <p:grpSp>
        <p:nvGrpSpPr>
          <p:cNvPr id="237" name="Group 2"/>
          <p:cNvGrpSpPr/>
          <p:nvPr/>
        </p:nvGrpSpPr>
        <p:grpSpPr>
          <a:xfrm>
            <a:off x="1097280" y="1852920"/>
            <a:ext cx="10057680" cy="1568520"/>
            <a:chOff x="1097280" y="1852920"/>
            <a:chExt cx="10057680" cy="1568520"/>
          </a:xfrm>
        </p:grpSpPr>
        <p:sp>
          <p:nvSpPr>
            <p:cNvPr id="238" name="CustomShape 3"/>
            <p:cNvSpPr/>
            <p:nvPr/>
          </p:nvSpPr>
          <p:spPr>
            <a:xfrm>
              <a:off x="1097280" y="1852920"/>
              <a:ext cx="10057680" cy="574920"/>
            </a:xfrm>
            <a:prstGeom prst="roundRect">
              <a:avLst>
                <a:gd name="adj" fmla="val 16667"/>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lin ang="0"/>
            </a:gradFill>
            <a:ln>
              <a:noFill/>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119520" rIns="90000" tIns="119520" bIns="119520" anchor="ctr"/>
            <a:p>
              <a:pPr>
                <a:lnSpc>
                  <a:spcPct val="90000"/>
                </a:lnSpc>
                <a:spcAft>
                  <a:spcPts val="839"/>
                </a:spcAft>
              </a:pPr>
              <a:r>
                <a:rPr b="0" lang="en-US" sz="2400" spc="-1" strike="noStrike">
                  <a:solidFill>
                    <a:srgbClr val="000000"/>
                  </a:solidFill>
                  <a:latin typeface="Calibri"/>
                  <a:ea typeface="DejaVu Sans"/>
                </a:rPr>
                <a:t>Résultats des analyses</a:t>
              </a:r>
              <a:endParaRPr b="0" lang="en-US" sz="2400" spc="-1" strike="noStrike">
                <a:latin typeface="Arial"/>
              </a:endParaRPr>
            </a:p>
          </p:txBody>
        </p:sp>
        <p:sp>
          <p:nvSpPr>
            <p:cNvPr id="239" name="CustomShape 4"/>
            <p:cNvSpPr/>
            <p:nvPr/>
          </p:nvSpPr>
          <p:spPr>
            <a:xfrm>
              <a:off x="1097280" y="2428560"/>
              <a:ext cx="10057680" cy="992880"/>
            </a:xfrm>
            <a:prstGeom prst="rect">
              <a:avLst/>
            </a:prstGeom>
            <a:noFill/>
            <a:ln>
              <a:noFill/>
            </a:ln>
          </p:spPr>
          <p:style>
            <a:lnRef idx="0"/>
            <a:fillRef idx="0"/>
            <a:effectRef idx="0"/>
            <a:fontRef idx="minor"/>
          </p:style>
          <p:txBody>
            <a:bodyPr lIns="319320" rIns="170640" tIns="30600" bIns="30600"/>
            <a:p>
              <a:pPr lvl="1" marL="171360" indent="-170640">
                <a:lnSpc>
                  <a:spcPct val="90000"/>
                </a:lnSpc>
                <a:spcAft>
                  <a:spcPts val="380"/>
                </a:spcAft>
                <a:buClr>
                  <a:srgbClr val="000000"/>
                </a:buClr>
                <a:buFont typeface="Symbol"/>
                <a:buChar char=""/>
              </a:pPr>
              <a:r>
                <a:rPr b="0" lang="en-US" sz="1900" spc="-1" strike="noStrike">
                  <a:solidFill>
                    <a:srgbClr val="000000"/>
                  </a:solidFill>
                  <a:latin typeface="Calibri"/>
                  <a:ea typeface="DejaVu Sans"/>
                </a:rPr>
                <a:t>Spécifications fonctionnelles</a:t>
              </a:r>
              <a:endParaRPr b="0" lang="en-US" sz="1900" spc="-1" strike="noStrike">
                <a:latin typeface="Arial"/>
              </a:endParaRPr>
            </a:p>
            <a:p>
              <a:pPr lvl="1" marL="171360" indent="-170640">
                <a:lnSpc>
                  <a:spcPct val="90000"/>
                </a:lnSpc>
                <a:spcAft>
                  <a:spcPts val="380"/>
                </a:spcAft>
                <a:buClr>
                  <a:srgbClr val="000000"/>
                </a:buClr>
                <a:buFont typeface="Symbol"/>
                <a:buChar char=""/>
              </a:pPr>
              <a:r>
                <a:rPr b="0" lang="en-US" sz="1900" spc="-1" strike="noStrike">
                  <a:solidFill>
                    <a:srgbClr val="000000"/>
                  </a:solidFill>
                  <a:latin typeface="Calibri"/>
                  <a:ea typeface="DejaVu Sans"/>
                </a:rPr>
                <a:t>User-stories</a:t>
              </a:r>
              <a:endParaRPr b="0" lang="en-US" sz="1900" spc="-1" strike="noStrike">
                <a:latin typeface="Arial"/>
              </a:endParaRPr>
            </a:p>
            <a:p>
              <a:pPr lvl="1" marL="171360" indent="-170640">
                <a:lnSpc>
                  <a:spcPct val="90000"/>
                </a:lnSpc>
                <a:spcAft>
                  <a:spcPts val="380"/>
                </a:spcAft>
                <a:buClr>
                  <a:srgbClr val="000000"/>
                </a:buClr>
                <a:buFont typeface="Symbol"/>
                <a:buChar char=""/>
              </a:pPr>
              <a:r>
                <a:rPr b="0" lang="en-US" sz="1900" spc="-1" strike="noStrike">
                  <a:solidFill>
                    <a:srgbClr val="000000"/>
                  </a:solidFill>
                  <a:latin typeface="Calibri"/>
                  <a:ea typeface="DejaVu Sans"/>
                </a:rPr>
                <a:t>StoryBoards</a:t>
              </a:r>
              <a:endParaRPr b="0" lang="en-US" sz="1900" spc="-1" strike="noStrike">
                <a:latin typeface="Arial"/>
              </a:endParaRPr>
            </a:p>
          </p:txBody>
        </p:sp>
      </p:grpSp>
      <p:grpSp>
        <p:nvGrpSpPr>
          <p:cNvPr id="240" name="Group 5"/>
          <p:cNvGrpSpPr/>
          <p:nvPr/>
        </p:nvGrpSpPr>
        <p:grpSpPr>
          <a:xfrm>
            <a:off x="0" y="0"/>
            <a:ext cx="36000" cy="36000"/>
            <a:chOff x="0" y="0"/>
            <a:chExt cx="36000" cy="36000"/>
          </a:xfrm>
        </p:grpSpPr>
      </p:gr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CustomShape 1"/>
          <p:cNvSpPr/>
          <p:nvPr/>
        </p:nvSpPr>
        <p:spPr>
          <a:xfrm>
            <a:off x="1066680" y="1978200"/>
            <a:ext cx="10057680" cy="1450080"/>
          </a:xfrm>
          <a:prstGeom prst="rect">
            <a:avLst/>
          </a:prstGeom>
          <a:noFill/>
          <a:ln>
            <a:noFill/>
          </a:ln>
        </p:spPr>
        <p:style>
          <a:lnRef idx="0"/>
          <a:fillRef idx="0"/>
          <a:effectRef idx="0"/>
          <a:fontRef idx="minor"/>
        </p:style>
        <p:txBody>
          <a:bodyPr lIns="90000" rIns="90000" tIns="45000" bIns="45000" anchor="b"/>
          <a:p>
            <a:pPr algn="ctr">
              <a:lnSpc>
                <a:spcPct val="85000"/>
              </a:lnSpc>
            </a:pPr>
            <a:r>
              <a:rPr b="0" lang="en-US" sz="4800" spc="-46" strike="noStrike">
                <a:solidFill>
                  <a:srgbClr val="404040"/>
                </a:solidFill>
                <a:latin typeface="Calibri Light"/>
              </a:rPr>
              <a:t>Quels sont les attendus vis-à-vis de l’application ?</a:t>
            </a:r>
            <a:endParaRPr b="0" lang="en-US" sz="48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CustomShape 1"/>
          <p:cNvSpPr/>
          <p:nvPr/>
        </p:nvSpPr>
        <p:spPr>
          <a:xfrm>
            <a:off x="1097280" y="286560"/>
            <a:ext cx="10057680" cy="1450080"/>
          </a:xfrm>
          <a:prstGeom prst="rect">
            <a:avLst/>
          </a:prstGeom>
          <a:noFill/>
          <a:ln>
            <a:noFill/>
          </a:ln>
        </p:spPr>
        <p:style>
          <a:lnRef idx="0"/>
          <a:fillRef idx="0"/>
          <a:effectRef idx="0"/>
          <a:fontRef idx="minor"/>
        </p:style>
        <p:txBody>
          <a:bodyPr lIns="90000" rIns="90000" tIns="45000" bIns="45000" anchor="b"/>
          <a:p>
            <a:pPr>
              <a:lnSpc>
                <a:spcPct val="85000"/>
              </a:lnSpc>
            </a:pPr>
            <a:r>
              <a:rPr b="0" lang="en-US" sz="4800" spc="-46" strike="noStrike">
                <a:solidFill>
                  <a:srgbClr val="404040"/>
                </a:solidFill>
                <a:latin typeface="Calibri Light"/>
              </a:rPr>
              <a:t>Spécifications fonctionnelles</a:t>
            </a:r>
            <a:endParaRPr b="0" lang="en-US" sz="4800" spc="-1" strike="noStrike">
              <a:latin typeface="Arial"/>
            </a:endParaRPr>
          </a:p>
        </p:txBody>
      </p:sp>
      <p:sp>
        <p:nvSpPr>
          <p:cNvPr id="243" name="CustomShape 2"/>
          <p:cNvSpPr/>
          <p:nvPr/>
        </p:nvSpPr>
        <p:spPr>
          <a:xfrm>
            <a:off x="1770120" y="2333880"/>
            <a:ext cx="9384840" cy="4053600"/>
          </a:xfrm>
          <a:prstGeom prst="rect">
            <a:avLst/>
          </a:prstGeom>
          <a:noFill/>
          <a:ln>
            <a:noFill/>
          </a:ln>
        </p:spPr>
        <p:style>
          <a:lnRef idx="0"/>
          <a:fillRef idx="0"/>
          <a:effectRef idx="0"/>
          <a:fontRef idx="minor"/>
        </p:style>
        <p:txBody>
          <a:bodyPr lIns="0" rIns="0" tIns="45000" bIns="45000">
            <a:normAutofit/>
          </a:bodyPr>
          <a:p>
            <a:pPr marL="91440" indent="-90720" algn="just">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Permettre le login / logout d’un utilisateur</a:t>
            </a:r>
            <a:endParaRPr b="0" lang="en-US" sz="2000" spc="-1" strike="noStrike">
              <a:latin typeface="Arial"/>
            </a:endParaRPr>
          </a:p>
          <a:p>
            <a:pPr marL="91440" indent="-90720" algn="just">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Permettre la création et gestion d’un compte utilisateur</a:t>
            </a:r>
            <a:endParaRPr b="0" lang="en-US" sz="2000" spc="-1" strike="noStrike">
              <a:latin typeface="Arial"/>
            </a:endParaRPr>
          </a:p>
          <a:p>
            <a:pPr algn="just">
              <a:lnSpc>
                <a:spcPct val="90000"/>
              </a:lnSpc>
              <a:spcBef>
                <a:spcPts val="1199"/>
              </a:spcBef>
              <a:spcAft>
                <a:spcPts val="201"/>
              </a:spcAft>
            </a:pPr>
            <a:endParaRPr b="0" lang="en-US" sz="2000" spc="-1" strike="noStrike">
              <a:latin typeface="Arial"/>
            </a:endParaRPr>
          </a:p>
          <a:p>
            <a:pPr marL="91440" indent="-90720" algn="just">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Afficher une liste de recettes selon des critères sélectionnés</a:t>
            </a:r>
            <a:endParaRPr b="0" lang="en-US" sz="2000" spc="-1" strike="noStrike">
              <a:latin typeface="Arial"/>
            </a:endParaRPr>
          </a:p>
          <a:p>
            <a:pPr marL="91440" indent="-90720" algn="just">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Permettre à l’utilisateur une gestion intelligente de son frigo en lui permettant de prévoir ses recettes hebdomadaires et en lui proposant une liste de courses adéquate</a:t>
            </a:r>
            <a:endParaRPr b="0" lang="en-US" sz="2000" spc="-1" strike="noStrike">
              <a:latin typeface="Arial"/>
            </a:endParaRPr>
          </a:p>
          <a:p>
            <a:pPr marL="91440" indent="-90720" algn="just">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Présenter à l’utilisateur les informations nutritionnelles et le plébiscite de chaque recette</a:t>
            </a:r>
            <a:endParaRPr b="0" lang="en-US" sz="2000" spc="-1" strike="noStrike">
              <a:latin typeface="Arial"/>
            </a:endParaRPr>
          </a:p>
          <a:p>
            <a:pPr marL="91440" indent="-90720" algn="just">
              <a:lnSpc>
                <a:spcPct val="90000"/>
              </a:lnSpc>
              <a:spcBef>
                <a:spcPts val="1199"/>
              </a:spcBef>
              <a:spcAft>
                <a:spcPts val="201"/>
              </a:spcAft>
              <a:buClr>
                <a:srgbClr val="e48312"/>
              </a:buClr>
              <a:buFont typeface="Wingdings" charset="2"/>
              <a:buChar char=""/>
            </a:pPr>
            <a:r>
              <a:rPr b="0" lang="en-US" sz="2000" spc="-1" strike="noStrike">
                <a:solidFill>
                  <a:srgbClr val="404040"/>
                </a:solidFill>
                <a:latin typeface="Calibri"/>
              </a:rPr>
              <a:t> </a:t>
            </a:r>
            <a:r>
              <a:rPr b="0" lang="en-US" sz="2000" spc="-1" strike="noStrike">
                <a:solidFill>
                  <a:srgbClr val="404040"/>
                </a:solidFill>
                <a:latin typeface="Calibri"/>
              </a:rPr>
              <a:t>Permettre à l’utilisateur de publier et partager ses recettes avec la communauté</a:t>
            </a:r>
            <a:endParaRPr b="0" lang="en-US" sz="2000" spc="-1" strike="noStrike">
              <a:latin typeface="Arial"/>
            </a:endParaRPr>
          </a:p>
        </p:txBody>
      </p:sp>
      <p:sp>
        <p:nvSpPr>
          <p:cNvPr id="244" name="CustomShape 3"/>
          <p:cNvSpPr/>
          <p:nvPr/>
        </p:nvSpPr>
        <p:spPr>
          <a:xfrm>
            <a:off x="1097280" y="1845720"/>
            <a:ext cx="10271520" cy="327240"/>
          </a:xfrm>
          <a:prstGeom prst="rect">
            <a:avLst/>
          </a:prstGeom>
          <a:noFill/>
          <a:ln>
            <a:noFill/>
          </a:ln>
        </p:spPr>
        <p:style>
          <a:lnRef idx="0"/>
          <a:fillRef idx="0"/>
          <a:effectRef idx="0"/>
          <a:fontRef idx="minor"/>
        </p:style>
        <p:txBody>
          <a:bodyPr lIns="0" rIns="0" tIns="45000" bIns="45000">
            <a:normAutofit/>
          </a:bodyPr>
          <a:p>
            <a:pPr marL="91440" indent="-90720">
              <a:lnSpc>
                <a:spcPct val="90000"/>
              </a:lnSpc>
              <a:spcBef>
                <a:spcPts val="1199"/>
              </a:spcBef>
              <a:spcAft>
                <a:spcPts val="201"/>
              </a:spcAft>
              <a:buClr>
                <a:srgbClr val="e48312"/>
              </a:buClr>
              <a:buFont typeface="Calibri"/>
              <a:buChar char=" "/>
            </a:pPr>
            <a:r>
              <a:rPr b="0" lang="en-US" sz="2000" spc="-1" strike="noStrike">
                <a:solidFill>
                  <a:srgbClr val="404040"/>
                </a:solidFill>
                <a:latin typeface="Calibri"/>
                <a:ea typeface="DejaVu Sans"/>
              </a:rPr>
              <a:t>L’application doit :</a:t>
            </a:r>
            <a:endParaRPr b="0" lang="en-US" sz="2000" spc="-1" strike="noStrike">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1066680" y="1978200"/>
            <a:ext cx="10057680" cy="1450080"/>
          </a:xfrm>
          <a:prstGeom prst="rect">
            <a:avLst/>
          </a:prstGeom>
          <a:noFill/>
          <a:ln>
            <a:noFill/>
          </a:ln>
        </p:spPr>
        <p:style>
          <a:lnRef idx="0"/>
          <a:fillRef idx="0"/>
          <a:effectRef idx="0"/>
          <a:fontRef idx="minor"/>
        </p:style>
        <p:txBody>
          <a:bodyPr lIns="90000" rIns="90000" tIns="45000" bIns="45000" anchor="b"/>
          <a:p>
            <a:pPr algn="ctr">
              <a:lnSpc>
                <a:spcPct val="85000"/>
              </a:lnSpc>
            </a:pPr>
            <a:r>
              <a:rPr b="0" lang="en-US" sz="4800" spc="-46" strike="noStrike">
                <a:solidFill>
                  <a:srgbClr val="404040"/>
                </a:solidFill>
                <a:latin typeface="Calibri Light"/>
              </a:rPr>
              <a:t>Comment l’utilisateur va interagir avec l’application ?</a:t>
            </a:r>
            <a:endParaRPr b="0" lang="en-US" sz="48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6" name="Image 3" descr=""/>
          <p:cNvPicPr/>
          <p:nvPr/>
        </p:nvPicPr>
        <p:blipFill>
          <a:blip r:embed="rId1"/>
          <a:srcRect l="13795" t="0" r="51852" b="48774"/>
          <a:stretch/>
        </p:blipFill>
        <p:spPr>
          <a:xfrm>
            <a:off x="3247920" y="0"/>
            <a:ext cx="5695200" cy="6289200"/>
          </a:xfrm>
          <a:prstGeom prst="rect">
            <a:avLst/>
          </a:prstGeom>
          <a:ln>
            <a:noFill/>
          </a:ln>
        </p:spPr>
      </p:pic>
      <p:sp>
        <p:nvSpPr>
          <p:cNvPr id="247" name="CustomShape 1"/>
          <p:cNvSpPr/>
          <p:nvPr/>
        </p:nvSpPr>
        <p:spPr>
          <a:xfrm>
            <a:off x="144360" y="705960"/>
            <a:ext cx="2758680" cy="118656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Calibri"/>
                <a:ea typeface="DejaVu Sans"/>
              </a:rPr>
              <a:t>Sélectionner mes ingrédients pour indiquer le contenu de mon frigo</a:t>
            </a:r>
            <a:endParaRPr b="0" lang="en-US" sz="1800" spc="-1" strike="noStrike">
              <a:latin typeface="Arial"/>
            </a:endParaRPr>
          </a:p>
        </p:txBody>
      </p:sp>
      <p:sp>
        <p:nvSpPr>
          <p:cNvPr id="248" name="CustomShape 2"/>
          <p:cNvSpPr/>
          <p:nvPr/>
        </p:nvSpPr>
        <p:spPr>
          <a:xfrm>
            <a:off x="1828800" y="1540080"/>
            <a:ext cx="2212920" cy="2004480"/>
          </a:xfrm>
          <a:custGeom>
            <a:avLst/>
            <a:gdLst/>
            <a:ahLst/>
            <a:rect l="l" t="t" r="r" b="b"/>
            <a:pathLst>
              <a:path w="21600" h="21600">
                <a:moveTo>
                  <a:pt x="0" y="0"/>
                </a:moveTo>
                <a:lnTo>
                  <a:pt x="21600" y="21600"/>
                </a:lnTo>
              </a:path>
            </a:pathLst>
          </a:custGeom>
          <a:noFill/>
          <a:ln>
            <a:round/>
            <a:tailEnd len="med" type="triangle" w="med"/>
          </a:ln>
          <a:effectLst>
            <a:outerShdw blurRad="40000" dir="5400000" dist="20000" rotWithShape="0">
              <a:srgbClr val="000000">
                <a:alpha val="38000"/>
              </a:srgbClr>
            </a:outerShdw>
          </a:effectLst>
        </p:spPr>
        <p:style>
          <a:lnRef idx="2">
            <a:schemeClr val="accent2"/>
          </a:lnRef>
          <a:fillRef idx="0">
            <a:schemeClr val="accent2"/>
          </a:fillRef>
          <a:effectRef idx="1">
            <a:schemeClr val="accent2"/>
          </a:effectRef>
          <a:fontRef idx="minor"/>
        </p:style>
      </p:sp>
      <p:sp>
        <p:nvSpPr>
          <p:cNvPr id="249" name="CustomShape 3"/>
          <p:cNvSpPr/>
          <p:nvPr/>
        </p:nvSpPr>
        <p:spPr>
          <a:xfrm>
            <a:off x="9288360" y="382680"/>
            <a:ext cx="2758680" cy="9122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Calibri"/>
                <a:ea typeface="DejaVu Sans"/>
              </a:rPr>
              <a:t>Afficher les recettes tendances ou plébiscitées</a:t>
            </a:r>
            <a:endParaRPr b="0" lang="en-US" sz="1800" spc="-1" strike="noStrike">
              <a:latin typeface="Arial"/>
            </a:endParaRPr>
          </a:p>
        </p:txBody>
      </p:sp>
      <p:sp>
        <p:nvSpPr>
          <p:cNvPr id="250" name="CustomShape 4"/>
          <p:cNvSpPr/>
          <p:nvPr/>
        </p:nvSpPr>
        <p:spPr>
          <a:xfrm flipH="1">
            <a:off x="8292960" y="930600"/>
            <a:ext cx="1651680" cy="698040"/>
          </a:xfrm>
          <a:custGeom>
            <a:avLst/>
            <a:gdLst/>
            <a:ahLst/>
            <a:rect l="l" t="t" r="r" b="b"/>
            <a:pathLst>
              <a:path w="21600" h="21600">
                <a:moveTo>
                  <a:pt x="0" y="0"/>
                </a:moveTo>
                <a:lnTo>
                  <a:pt x="21600" y="21600"/>
                </a:lnTo>
              </a:path>
            </a:pathLst>
          </a:custGeom>
          <a:noFill/>
          <a:ln>
            <a:round/>
            <a:tailEnd len="med" type="triangle" w="med"/>
          </a:ln>
          <a:effectLst>
            <a:outerShdw blurRad="40000" dir="5400000" dist="20000" rotWithShape="0">
              <a:srgbClr val="000000">
                <a:alpha val="38000"/>
              </a:srgbClr>
            </a:outerShdw>
          </a:effectLst>
        </p:spPr>
        <p:style>
          <a:lnRef idx="2">
            <a:schemeClr val="accent2"/>
          </a:lnRef>
          <a:fillRef idx="0">
            <a:schemeClr val="accent2"/>
          </a:fillRef>
          <a:effectRef idx="1">
            <a:schemeClr val="accent2"/>
          </a:effectRef>
          <a:fontRef idx="minor"/>
        </p:style>
      </p:sp>
      <p:sp>
        <p:nvSpPr>
          <p:cNvPr id="251" name="CustomShape 5"/>
          <p:cNvSpPr/>
          <p:nvPr/>
        </p:nvSpPr>
        <p:spPr>
          <a:xfrm>
            <a:off x="8871120" y="2098080"/>
            <a:ext cx="2982960" cy="118656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Calibri"/>
                <a:ea typeface="DejaVu Sans"/>
              </a:rPr>
              <a:t>Planifier mes recettes de la semaine et la liste de courses adéquate (login)</a:t>
            </a:r>
            <a:endParaRPr b="0" lang="en-US" sz="1800" spc="-1" strike="noStrike">
              <a:latin typeface="Arial"/>
            </a:endParaRPr>
          </a:p>
        </p:txBody>
      </p:sp>
      <p:sp>
        <p:nvSpPr>
          <p:cNvPr id="252" name="CustomShape 6"/>
          <p:cNvSpPr/>
          <p:nvPr/>
        </p:nvSpPr>
        <p:spPr>
          <a:xfrm flipH="1">
            <a:off x="7827840" y="2897640"/>
            <a:ext cx="2116800" cy="759240"/>
          </a:xfrm>
          <a:custGeom>
            <a:avLst/>
            <a:gdLst/>
            <a:ahLst/>
            <a:rect l="l" t="t" r="r" b="b"/>
            <a:pathLst>
              <a:path w="21600" h="21600">
                <a:moveTo>
                  <a:pt x="0" y="0"/>
                </a:moveTo>
                <a:lnTo>
                  <a:pt x="21600" y="21600"/>
                </a:lnTo>
              </a:path>
            </a:pathLst>
          </a:custGeom>
          <a:noFill/>
          <a:ln>
            <a:round/>
            <a:tailEnd len="med" type="triangle" w="med"/>
          </a:ln>
          <a:effectLst>
            <a:outerShdw blurRad="40000" dir="5400000" dist="20000" rotWithShape="0">
              <a:srgbClr val="000000">
                <a:alpha val="38000"/>
              </a:srgbClr>
            </a:outerShdw>
          </a:effectLst>
        </p:spPr>
        <p:style>
          <a:lnRef idx="2">
            <a:schemeClr val="accent2"/>
          </a:lnRef>
          <a:fillRef idx="0">
            <a:schemeClr val="accent2"/>
          </a:fillRef>
          <a:effectRef idx="1">
            <a:schemeClr val="accent2"/>
          </a:effectRef>
          <a:fontRef idx="minor"/>
        </p:style>
      </p:sp>
      <p:sp>
        <p:nvSpPr>
          <p:cNvPr id="253" name="CustomShape 7"/>
          <p:cNvSpPr/>
          <p:nvPr/>
        </p:nvSpPr>
        <p:spPr>
          <a:xfrm>
            <a:off x="-27720" y="4594320"/>
            <a:ext cx="3102840" cy="9122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Calibri"/>
                <a:ea typeface="DejaVu Sans"/>
              </a:rPr>
              <a:t>Enregistrer et consulter mes recettes favorites (login)</a:t>
            </a:r>
            <a:endParaRPr b="0" lang="en-US" sz="1800" spc="-1" strike="noStrike">
              <a:latin typeface="Arial"/>
            </a:endParaRPr>
          </a:p>
        </p:txBody>
      </p:sp>
      <p:sp>
        <p:nvSpPr>
          <p:cNvPr id="254" name="CustomShape 8"/>
          <p:cNvSpPr/>
          <p:nvPr/>
        </p:nvSpPr>
        <p:spPr>
          <a:xfrm flipV="1">
            <a:off x="2101680" y="4250520"/>
            <a:ext cx="2982960" cy="342720"/>
          </a:xfrm>
          <a:custGeom>
            <a:avLst/>
            <a:gdLst/>
            <a:ahLst/>
            <a:rect l="l" t="t" r="r" b="b"/>
            <a:pathLst>
              <a:path w="21600" h="21600">
                <a:moveTo>
                  <a:pt x="0" y="0"/>
                </a:moveTo>
                <a:lnTo>
                  <a:pt x="21600" y="21600"/>
                </a:lnTo>
              </a:path>
            </a:pathLst>
          </a:custGeom>
          <a:noFill/>
          <a:ln>
            <a:round/>
            <a:tailEnd len="med" type="triangle" w="med"/>
          </a:ln>
          <a:effectLst>
            <a:outerShdw blurRad="40000" dir="5400000" dist="20000" rotWithShape="0">
              <a:srgbClr val="000000">
                <a:alpha val="38000"/>
              </a:srgbClr>
            </a:outerShdw>
          </a:effectLst>
        </p:spPr>
        <p:style>
          <a:lnRef idx="2">
            <a:schemeClr val="accent2"/>
          </a:lnRef>
          <a:fillRef idx="0">
            <a:schemeClr val="accent2"/>
          </a:fillRef>
          <a:effectRef idx="1">
            <a:schemeClr val="accent2"/>
          </a:effectRef>
          <a:fontRef idx="minor"/>
        </p:style>
      </p:sp>
      <p:sp>
        <p:nvSpPr>
          <p:cNvPr id="255" name="CustomShape 9"/>
          <p:cNvSpPr/>
          <p:nvPr/>
        </p:nvSpPr>
        <p:spPr>
          <a:xfrm>
            <a:off x="9011880" y="4197960"/>
            <a:ext cx="2774520" cy="6386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Calibri"/>
                <a:ea typeface="DejaVu Sans"/>
              </a:rPr>
              <a:t>Publier et partager mes recettes (login)</a:t>
            </a:r>
            <a:endParaRPr b="0" lang="en-US" sz="1800" spc="-1" strike="noStrike">
              <a:latin typeface="Arial"/>
            </a:endParaRPr>
          </a:p>
        </p:txBody>
      </p:sp>
      <p:sp>
        <p:nvSpPr>
          <p:cNvPr id="256" name="CustomShape 10"/>
          <p:cNvSpPr/>
          <p:nvPr/>
        </p:nvSpPr>
        <p:spPr>
          <a:xfrm flipH="1">
            <a:off x="6993720" y="4650480"/>
            <a:ext cx="3095280" cy="589320"/>
          </a:xfrm>
          <a:custGeom>
            <a:avLst/>
            <a:gdLst/>
            <a:ahLst/>
            <a:rect l="l" t="t" r="r" b="b"/>
            <a:pathLst>
              <a:path w="21600" h="21600">
                <a:moveTo>
                  <a:pt x="0" y="0"/>
                </a:moveTo>
                <a:lnTo>
                  <a:pt x="21600" y="21600"/>
                </a:lnTo>
              </a:path>
            </a:pathLst>
          </a:custGeom>
          <a:noFill/>
          <a:ln>
            <a:round/>
            <a:tailEnd len="med" type="triangle" w="med"/>
          </a:ln>
          <a:effectLst>
            <a:outerShdw blurRad="40000" dir="5400000" dist="20000" rotWithShape="0">
              <a:srgbClr val="000000">
                <a:alpha val="38000"/>
              </a:srgbClr>
            </a:outerShdw>
          </a:effectLst>
        </p:spPr>
        <p:style>
          <a:lnRef idx="2">
            <a:schemeClr val="accent2"/>
          </a:lnRef>
          <a:fillRef idx="0">
            <a:schemeClr val="accent2"/>
          </a:fillRef>
          <a:effectRef idx="1">
            <a:schemeClr val="accent2"/>
          </a:effectRef>
          <a:fontRef idx="minor"/>
        </p:style>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7" name="Image 3" descr=""/>
          <p:cNvPicPr/>
          <p:nvPr/>
        </p:nvPicPr>
        <p:blipFill>
          <a:blip r:embed="rId1"/>
          <a:srcRect l="13178" t="0" r="52057" b="50002"/>
          <a:stretch/>
        </p:blipFill>
        <p:spPr>
          <a:xfrm>
            <a:off x="1654200" y="152280"/>
            <a:ext cx="5676120" cy="6045840"/>
          </a:xfrm>
          <a:prstGeom prst="rect">
            <a:avLst/>
          </a:prstGeom>
          <a:ln>
            <a:noFill/>
          </a:ln>
        </p:spPr>
      </p:pic>
      <p:sp>
        <p:nvSpPr>
          <p:cNvPr id="258" name="CustomShape 1"/>
          <p:cNvSpPr/>
          <p:nvPr/>
        </p:nvSpPr>
        <p:spPr>
          <a:xfrm>
            <a:off x="8536320" y="289800"/>
            <a:ext cx="3655080" cy="6386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Calibri"/>
                <a:ea typeface="DejaVu Sans"/>
              </a:rPr>
              <a:t>Ajouter aux recettes hebdomadaires (login)</a:t>
            </a:r>
            <a:endParaRPr b="0" lang="en-US" sz="1800" spc="-1" strike="noStrike">
              <a:latin typeface="Arial"/>
            </a:endParaRPr>
          </a:p>
        </p:txBody>
      </p:sp>
      <p:sp>
        <p:nvSpPr>
          <p:cNvPr id="259" name="CustomShape 2"/>
          <p:cNvSpPr/>
          <p:nvPr/>
        </p:nvSpPr>
        <p:spPr>
          <a:xfrm flipH="1">
            <a:off x="4763880" y="481320"/>
            <a:ext cx="3913560" cy="97776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60" name="CustomShape 3"/>
          <p:cNvSpPr/>
          <p:nvPr/>
        </p:nvSpPr>
        <p:spPr>
          <a:xfrm>
            <a:off x="8678880" y="1419480"/>
            <a:ext cx="2886840" cy="6379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DejaVu Sans"/>
              </a:rPr>
              <a:t>Nutriscores de la recette</a:t>
            </a:r>
            <a:endParaRPr b="0" lang="en-US" sz="1800" spc="-1" strike="noStrike">
              <a:latin typeface="Arial"/>
            </a:endParaRPr>
          </a:p>
        </p:txBody>
      </p:sp>
      <p:sp>
        <p:nvSpPr>
          <p:cNvPr id="261" name="CustomShape 4"/>
          <p:cNvSpPr/>
          <p:nvPr/>
        </p:nvSpPr>
        <p:spPr>
          <a:xfrm flipH="1" flipV="1">
            <a:off x="6416280" y="1564200"/>
            <a:ext cx="2261160" cy="3852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62" name="CustomShape 5"/>
          <p:cNvSpPr/>
          <p:nvPr/>
        </p:nvSpPr>
        <p:spPr>
          <a:xfrm>
            <a:off x="8473680" y="2651760"/>
            <a:ext cx="3718080" cy="36432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DejaVu Sans"/>
              </a:rPr>
              <a:t>Enregistrer dans favoris (login)</a:t>
            </a:r>
            <a:endParaRPr b="0" lang="en-US" sz="1800" spc="-1" strike="noStrike">
              <a:latin typeface="Arial"/>
            </a:endParaRPr>
          </a:p>
        </p:txBody>
      </p:sp>
      <p:sp>
        <p:nvSpPr>
          <p:cNvPr id="263" name="CustomShape 6"/>
          <p:cNvSpPr/>
          <p:nvPr/>
        </p:nvSpPr>
        <p:spPr>
          <a:xfrm flipH="1" flipV="1">
            <a:off x="6095160" y="2219400"/>
            <a:ext cx="2581920" cy="36648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64" name="CustomShape 7"/>
          <p:cNvSpPr/>
          <p:nvPr/>
        </p:nvSpPr>
        <p:spPr>
          <a:xfrm>
            <a:off x="8678880" y="3642840"/>
            <a:ext cx="2710440" cy="6379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DejaVu Sans"/>
              </a:rPr>
              <a:t>Plébiscite des utlisateurs</a:t>
            </a:r>
            <a:endParaRPr b="0" lang="en-US" sz="1800" spc="-1" strike="noStrike">
              <a:latin typeface="Arial"/>
            </a:endParaRPr>
          </a:p>
        </p:txBody>
      </p:sp>
      <p:sp>
        <p:nvSpPr>
          <p:cNvPr id="265" name="CustomShape 8"/>
          <p:cNvSpPr/>
          <p:nvPr/>
        </p:nvSpPr>
        <p:spPr>
          <a:xfrm flipH="1" flipV="1">
            <a:off x="5341320" y="2363400"/>
            <a:ext cx="3336120" cy="146268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
        <p:nvSpPr>
          <p:cNvPr id="266" name="CustomShape 9"/>
          <p:cNvSpPr/>
          <p:nvPr/>
        </p:nvSpPr>
        <p:spPr>
          <a:xfrm>
            <a:off x="96120" y="867960"/>
            <a:ext cx="1461240" cy="6386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800" spc="-1" strike="noStrike">
                <a:solidFill>
                  <a:srgbClr val="000000"/>
                </a:solidFill>
                <a:latin typeface="Calibri"/>
                <a:ea typeface="DejaVu Sans"/>
              </a:rPr>
              <a:t>Photo de la recette</a:t>
            </a:r>
            <a:endParaRPr b="0" lang="en-US" sz="1800" spc="-1" strike="noStrike">
              <a:latin typeface="Arial"/>
            </a:endParaRPr>
          </a:p>
        </p:txBody>
      </p:sp>
      <p:sp>
        <p:nvSpPr>
          <p:cNvPr id="267" name="CustomShape 10"/>
          <p:cNvSpPr/>
          <p:nvPr/>
        </p:nvSpPr>
        <p:spPr>
          <a:xfrm>
            <a:off x="1010520" y="1419480"/>
            <a:ext cx="1074240" cy="368640"/>
          </a:xfrm>
          <a:custGeom>
            <a:avLst/>
            <a:gdLst/>
            <a:ahLst/>
            <a:rect l="l" t="t" r="r" b="b"/>
            <a:pathLst>
              <a:path w="21600" h="21600">
                <a:moveTo>
                  <a:pt x="0" y="0"/>
                </a:moveTo>
                <a:lnTo>
                  <a:pt x="21600" y="21600"/>
                </a:lnTo>
              </a:path>
            </a:pathLst>
          </a:custGeom>
          <a:noFill/>
          <a:ln w="9360">
            <a:solidFill>
              <a:schemeClr val="accent2"/>
            </a:solidFill>
            <a:round/>
            <a:tailEnd len="med" type="triangle" w="med"/>
          </a:ln>
        </p:spPr>
        <p:style>
          <a:lnRef idx="0"/>
          <a:fillRef idx="0"/>
          <a:effectRef idx="0"/>
          <a:fontRef idx="minor"/>
        </p:style>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Retrospect</Template>
  <TotalTime>357</TotalTime>
  <Application>LibreOffice/6.0.7.3$Linux_X86_64 LibreOffice_project/00m0$Build-3</Application>
  <Words>835</Words>
  <Paragraphs>157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2020-04-04T21:20:31Z</dcterms:created>
  <dc:creator>Kathleen Favre</dc:creator>
  <dc:description/>
  <dc:language>en-US</dc:language>
  <cp:lastModifiedBy/>
  <dcterms:modified xsi:type="dcterms:W3CDTF">2020-05-01T09:53:36Z</dcterms:modified>
  <cp:revision>45</cp:revision>
  <dc:subject/>
  <dc:title>Présentation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9</vt:i4>
  </property>
  <property fmtid="{D5CDD505-2E9C-101B-9397-08002B2CF9AE}" pid="8" name="PresentationFormat">
    <vt:lpwstr>Grand écran</vt:lpwstr>
  </property>
  <property fmtid="{D5CDD505-2E9C-101B-9397-08002B2CF9AE}" pid="9" name="ScaleCrop">
    <vt:bool>0</vt:bool>
  </property>
  <property fmtid="{D5CDD505-2E9C-101B-9397-08002B2CF9AE}" pid="10" name="ShareDoc">
    <vt:bool>0</vt:bool>
  </property>
  <property fmtid="{D5CDD505-2E9C-101B-9397-08002B2CF9AE}" pid="11" name="Slides">
    <vt:i4>24</vt:i4>
  </property>
</Properties>
</file>